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1264"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C3D987-97A8-43B9-97E8-CFB80194AF3D}" type="datetimeFigureOut">
              <a:rPr lang="en-US" smtClean="0"/>
              <a:t>1/21/2012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B7D65-1522-414F-994E-62E6E43B1E12}" type="slidenum">
              <a:rPr lang="en-US" smtClean="0"/>
              <a:t>‹#›</a:t>
            </a:fld>
            <a:endParaRPr lang="en-US"/>
          </a:p>
        </p:txBody>
      </p:sp>
    </p:spTree>
    <p:extLst>
      <p:ext uri="{BB962C8B-B14F-4D97-AF65-F5344CB8AC3E}">
        <p14:creationId xmlns:p14="http://schemas.microsoft.com/office/powerpoint/2010/main" val="742036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C3D987-97A8-43B9-97E8-CFB80194AF3D}" type="datetimeFigureOut">
              <a:rPr lang="en-US" smtClean="0"/>
              <a:t>1/21/2012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B7D65-1522-414F-994E-62E6E43B1E12}" type="slidenum">
              <a:rPr lang="en-US" smtClean="0"/>
              <a:t>‹#›</a:t>
            </a:fld>
            <a:endParaRPr lang="en-US"/>
          </a:p>
        </p:txBody>
      </p:sp>
    </p:spTree>
    <p:extLst>
      <p:ext uri="{BB962C8B-B14F-4D97-AF65-F5344CB8AC3E}">
        <p14:creationId xmlns:p14="http://schemas.microsoft.com/office/powerpoint/2010/main" val="4025750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C3D987-97A8-43B9-97E8-CFB80194AF3D}" type="datetimeFigureOut">
              <a:rPr lang="en-US" smtClean="0"/>
              <a:t>1/21/2012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B7D65-1522-414F-994E-62E6E43B1E12}" type="slidenum">
              <a:rPr lang="en-US" smtClean="0"/>
              <a:t>‹#›</a:t>
            </a:fld>
            <a:endParaRPr lang="en-US"/>
          </a:p>
        </p:txBody>
      </p:sp>
    </p:spTree>
    <p:extLst>
      <p:ext uri="{BB962C8B-B14F-4D97-AF65-F5344CB8AC3E}">
        <p14:creationId xmlns:p14="http://schemas.microsoft.com/office/powerpoint/2010/main" val="309986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C3D987-97A8-43B9-97E8-CFB80194AF3D}" type="datetimeFigureOut">
              <a:rPr lang="en-US" smtClean="0"/>
              <a:t>1/21/2012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B7D65-1522-414F-994E-62E6E43B1E12}" type="slidenum">
              <a:rPr lang="en-US" smtClean="0"/>
              <a:t>‹#›</a:t>
            </a:fld>
            <a:endParaRPr lang="en-US"/>
          </a:p>
        </p:txBody>
      </p:sp>
    </p:spTree>
    <p:extLst>
      <p:ext uri="{BB962C8B-B14F-4D97-AF65-F5344CB8AC3E}">
        <p14:creationId xmlns:p14="http://schemas.microsoft.com/office/powerpoint/2010/main" val="2324356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C3D987-97A8-43B9-97E8-CFB80194AF3D}" type="datetimeFigureOut">
              <a:rPr lang="en-US" smtClean="0"/>
              <a:t>1/21/2012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8B7D65-1522-414F-994E-62E6E43B1E12}" type="slidenum">
              <a:rPr lang="en-US" smtClean="0"/>
              <a:t>‹#›</a:t>
            </a:fld>
            <a:endParaRPr lang="en-US"/>
          </a:p>
        </p:txBody>
      </p:sp>
    </p:spTree>
    <p:extLst>
      <p:ext uri="{BB962C8B-B14F-4D97-AF65-F5344CB8AC3E}">
        <p14:creationId xmlns:p14="http://schemas.microsoft.com/office/powerpoint/2010/main" val="651897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C3D987-97A8-43B9-97E8-CFB80194AF3D}" type="datetimeFigureOut">
              <a:rPr lang="en-US" smtClean="0"/>
              <a:t>1/21/2012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8B7D65-1522-414F-994E-62E6E43B1E12}" type="slidenum">
              <a:rPr lang="en-US" smtClean="0"/>
              <a:t>‹#›</a:t>
            </a:fld>
            <a:endParaRPr lang="en-US"/>
          </a:p>
        </p:txBody>
      </p:sp>
    </p:spTree>
    <p:extLst>
      <p:ext uri="{BB962C8B-B14F-4D97-AF65-F5344CB8AC3E}">
        <p14:creationId xmlns:p14="http://schemas.microsoft.com/office/powerpoint/2010/main" val="438323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C3D987-97A8-43B9-97E8-CFB80194AF3D}" type="datetimeFigureOut">
              <a:rPr lang="en-US" smtClean="0"/>
              <a:t>1/21/2012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8B7D65-1522-414F-994E-62E6E43B1E12}" type="slidenum">
              <a:rPr lang="en-US" smtClean="0"/>
              <a:t>‹#›</a:t>
            </a:fld>
            <a:endParaRPr lang="en-US"/>
          </a:p>
        </p:txBody>
      </p:sp>
    </p:spTree>
    <p:extLst>
      <p:ext uri="{BB962C8B-B14F-4D97-AF65-F5344CB8AC3E}">
        <p14:creationId xmlns:p14="http://schemas.microsoft.com/office/powerpoint/2010/main" val="972793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C3D987-97A8-43B9-97E8-CFB80194AF3D}" type="datetimeFigureOut">
              <a:rPr lang="en-US" smtClean="0"/>
              <a:t>1/21/2012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8B7D65-1522-414F-994E-62E6E43B1E12}" type="slidenum">
              <a:rPr lang="en-US" smtClean="0"/>
              <a:t>‹#›</a:t>
            </a:fld>
            <a:endParaRPr lang="en-US"/>
          </a:p>
        </p:txBody>
      </p:sp>
    </p:spTree>
    <p:extLst>
      <p:ext uri="{BB962C8B-B14F-4D97-AF65-F5344CB8AC3E}">
        <p14:creationId xmlns:p14="http://schemas.microsoft.com/office/powerpoint/2010/main" val="70201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C3D987-97A8-43B9-97E8-CFB80194AF3D}" type="datetimeFigureOut">
              <a:rPr lang="en-US" smtClean="0"/>
              <a:t>1/21/2012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8B7D65-1522-414F-994E-62E6E43B1E12}" type="slidenum">
              <a:rPr lang="en-US" smtClean="0"/>
              <a:t>‹#›</a:t>
            </a:fld>
            <a:endParaRPr lang="en-US"/>
          </a:p>
        </p:txBody>
      </p:sp>
    </p:spTree>
    <p:extLst>
      <p:ext uri="{BB962C8B-B14F-4D97-AF65-F5344CB8AC3E}">
        <p14:creationId xmlns:p14="http://schemas.microsoft.com/office/powerpoint/2010/main" val="2295718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C3D987-97A8-43B9-97E8-CFB80194AF3D}" type="datetimeFigureOut">
              <a:rPr lang="en-US" smtClean="0"/>
              <a:t>1/21/2012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8B7D65-1522-414F-994E-62E6E43B1E12}" type="slidenum">
              <a:rPr lang="en-US" smtClean="0"/>
              <a:t>‹#›</a:t>
            </a:fld>
            <a:endParaRPr lang="en-US"/>
          </a:p>
        </p:txBody>
      </p:sp>
    </p:spTree>
    <p:extLst>
      <p:ext uri="{BB962C8B-B14F-4D97-AF65-F5344CB8AC3E}">
        <p14:creationId xmlns:p14="http://schemas.microsoft.com/office/powerpoint/2010/main" val="1965534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C3D987-97A8-43B9-97E8-CFB80194AF3D}" type="datetimeFigureOut">
              <a:rPr lang="en-US" smtClean="0"/>
              <a:t>1/21/2012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8B7D65-1522-414F-994E-62E6E43B1E12}" type="slidenum">
              <a:rPr lang="en-US" smtClean="0"/>
              <a:t>‹#›</a:t>
            </a:fld>
            <a:endParaRPr lang="en-US"/>
          </a:p>
        </p:txBody>
      </p:sp>
    </p:spTree>
    <p:extLst>
      <p:ext uri="{BB962C8B-B14F-4D97-AF65-F5344CB8AC3E}">
        <p14:creationId xmlns:p14="http://schemas.microsoft.com/office/powerpoint/2010/main" val="199777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C3D987-97A8-43B9-97E8-CFB80194AF3D}" type="datetimeFigureOut">
              <a:rPr lang="en-US" smtClean="0"/>
              <a:t>1/21/2012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8B7D65-1522-414F-994E-62E6E43B1E12}" type="slidenum">
              <a:rPr lang="en-US" smtClean="0"/>
              <a:t>‹#›</a:t>
            </a:fld>
            <a:endParaRPr lang="en-US"/>
          </a:p>
        </p:txBody>
      </p:sp>
    </p:spTree>
    <p:extLst>
      <p:ext uri="{BB962C8B-B14F-4D97-AF65-F5344CB8AC3E}">
        <p14:creationId xmlns:p14="http://schemas.microsoft.com/office/powerpoint/2010/main" val="10355748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en.wikipedia.org/wiki/Nightmare" TargetMode="External"/><Relationship Id="rId13" Type="http://schemas.openxmlformats.org/officeDocument/2006/relationships/hyperlink" Target="http://en.wikipedia.org/wiki/International_Statistical_Classification_of_Diseases_and_Related_Health_Problems" TargetMode="External"/><Relationship Id="rId3" Type="http://schemas.openxmlformats.org/officeDocument/2006/relationships/hyperlink" Target="http://en.wikipedia.org/wiki/Anxiety_disorder" TargetMode="External"/><Relationship Id="rId7" Type="http://schemas.openxmlformats.org/officeDocument/2006/relationships/hyperlink" Target="http://en.wikipedia.org/wiki/Flashback_%28psychology%29" TargetMode="External"/><Relationship Id="rId12" Type="http://schemas.openxmlformats.org/officeDocument/2006/relationships/hyperlink" Target="http://en.wikipedia.org/wiki/DSM-IV-TR" TargetMode="External"/><Relationship Id="rId2" Type="http://schemas.openxmlformats.org/officeDocument/2006/relationships/hyperlink" Target="http://en.wikipedia.org/wiki/Post-traumatic_stress" TargetMode="External"/><Relationship Id="rId1" Type="http://schemas.openxmlformats.org/officeDocument/2006/relationships/slideLayout" Target="../slideLayouts/slideLayout7.xml"/><Relationship Id="rId6" Type="http://schemas.openxmlformats.org/officeDocument/2006/relationships/hyperlink" Target="http://en.wikipedia.org/wiki/Acute_stress_reaction" TargetMode="External"/><Relationship Id="rId11" Type="http://schemas.openxmlformats.org/officeDocument/2006/relationships/hyperlink" Target="http://en.wikipedia.org/wiki/Hypervigilance" TargetMode="External"/><Relationship Id="rId5" Type="http://schemas.openxmlformats.org/officeDocument/2006/relationships/hyperlink" Target="http://en.wikipedia.org/wiki/Coping_%28psychology%29" TargetMode="External"/><Relationship Id="rId10" Type="http://schemas.openxmlformats.org/officeDocument/2006/relationships/hyperlink" Target="http://en.wikipedia.org/wiki/Anger" TargetMode="External"/><Relationship Id="rId4" Type="http://schemas.openxmlformats.org/officeDocument/2006/relationships/hyperlink" Target="http://en.wikipedia.org/wiki/Psychological_trauma" TargetMode="External"/><Relationship Id="rId9" Type="http://schemas.openxmlformats.org/officeDocument/2006/relationships/hyperlink" Target="http://en.wikipedia.org/wiki/Arousal"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en.wikipedia.org/wiki/Drug_addiction" TargetMode="External"/><Relationship Id="rId3" Type="http://schemas.openxmlformats.org/officeDocument/2006/relationships/hyperlink" Target="http://en.wikipedia.org/wiki/Physical_abuse" TargetMode="External"/><Relationship Id="rId7" Type="http://schemas.openxmlformats.org/officeDocument/2006/relationships/hyperlink" Target="http://en.wikipedia.org/wiki/Sexual_assault" TargetMode="External"/><Relationship Id="rId12" Type="http://schemas.openxmlformats.org/officeDocument/2006/relationships/hyperlink" Target="http://en.wikipedia.org/wiki/Mobbing" TargetMode="External"/><Relationship Id="rId2" Type="http://schemas.openxmlformats.org/officeDocument/2006/relationships/hyperlink" Target="http://en.wikipedia.org/wiki/Post-traumatic_stress" TargetMode="External"/><Relationship Id="rId1" Type="http://schemas.openxmlformats.org/officeDocument/2006/relationships/slideLayout" Target="../slideLayouts/slideLayout7.xml"/><Relationship Id="rId6" Type="http://schemas.openxmlformats.org/officeDocument/2006/relationships/hyperlink" Target="http://en.wikipedia.org/wiki/Assault" TargetMode="External"/><Relationship Id="rId11" Type="http://schemas.openxmlformats.org/officeDocument/2006/relationships/hyperlink" Target="http://en.wikipedia.org/wiki/Bullying" TargetMode="External"/><Relationship Id="rId5" Type="http://schemas.openxmlformats.org/officeDocument/2006/relationships/hyperlink" Target="http://en.wikipedia.org/wiki/Sexual_abuse" TargetMode="External"/><Relationship Id="rId10" Type="http://schemas.openxmlformats.org/officeDocument/2006/relationships/hyperlink" Target="http://en.wikipedia.org/wiki/Emergency_service" TargetMode="External"/><Relationship Id="rId4" Type="http://schemas.openxmlformats.org/officeDocument/2006/relationships/hyperlink" Target="http://en.wikipedia.org/wiki/Emotional_abuse" TargetMode="External"/><Relationship Id="rId9" Type="http://schemas.openxmlformats.org/officeDocument/2006/relationships/hyperlink" Target="http://en.wikipedia.org/wiki/Complication_%28medicine%29"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en.wikipedia.org/wiki/DSM-5" TargetMode="External"/><Relationship Id="rId2" Type="http://schemas.openxmlformats.org/officeDocument/2006/relationships/hyperlink" Target="http://en.wikipedia.org/wiki/Post-traumatic_stress" TargetMode="External"/><Relationship Id="rId1" Type="http://schemas.openxmlformats.org/officeDocument/2006/relationships/slideLayout" Target="../slideLayouts/slideLayout7.xml"/><Relationship Id="rId4" Type="http://schemas.openxmlformats.org/officeDocument/2006/relationships/hyperlink" Target="http://en.wikipedia.org/wiki/American_Psychiatric_Association"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0" y="335846"/>
            <a:ext cx="8077200" cy="6001643"/>
          </a:xfrm>
          <a:prstGeom prst="rect">
            <a:avLst/>
          </a:prstGeom>
        </p:spPr>
        <p:txBody>
          <a:bodyPr wrap="square">
            <a:spAutoFit/>
          </a:bodyPr>
          <a:lstStyle/>
          <a:p>
            <a:r>
              <a:rPr lang="en-US" sz="2400" b="1" dirty="0" smtClean="0"/>
              <a:t>Posttraumatic stress disorder</a:t>
            </a:r>
            <a:r>
              <a:rPr lang="en-US" sz="2400" baseline="30000" dirty="0" smtClean="0">
                <a:hlinkClick r:id="rId2"/>
              </a:rPr>
              <a:t>[note 1]</a:t>
            </a:r>
            <a:r>
              <a:rPr lang="en-US" sz="2400" dirty="0" smtClean="0"/>
              <a:t> (</a:t>
            </a:r>
            <a:r>
              <a:rPr lang="en-US" sz="2400" b="1" dirty="0" smtClean="0"/>
              <a:t>PTSD</a:t>
            </a:r>
            <a:r>
              <a:rPr lang="en-US" sz="2400" dirty="0" smtClean="0"/>
              <a:t>) is a severe </a:t>
            </a:r>
            <a:r>
              <a:rPr lang="en-US" sz="2400" dirty="0" smtClean="0">
                <a:hlinkClick r:id="rId3" tooltip="Anxiety disorder"/>
              </a:rPr>
              <a:t>anxiety disorder</a:t>
            </a:r>
            <a:r>
              <a:rPr lang="en-US" sz="2400" dirty="0" smtClean="0"/>
              <a:t> that can develop after exposure to any event that results in </a:t>
            </a:r>
            <a:r>
              <a:rPr lang="en-US" sz="2400" dirty="0" smtClean="0">
                <a:hlinkClick r:id="rId4" tooltip="Psychological trauma"/>
              </a:rPr>
              <a:t>psychological trauma</a:t>
            </a:r>
            <a:r>
              <a:rPr lang="en-US" sz="2400" dirty="0" smtClean="0"/>
              <a:t>.</a:t>
            </a:r>
            <a:r>
              <a:rPr lang="en-US" sz="2400" baseline="30000" dirty="0" smtClean="0">
                <a:hlinkClick r:id="rId2"/>
              </a:rPr>
              <a:t>[1]</a:t>
            </a:r>
            <a:r>
              <a:rPr lang="en-US" sz="2400" baseline="30000" dirty="0" smtClean="0">
                <a:hlinkClick r:id="rId2"/>
              </a:rPr>
              <a:t>[2]</a:t>
            </a:r>
            <a:r>
              <a:rPr lang="en-US" sz="2400" baseline="30000" dirty="0" smtClean="0">
                <a:hlinkClick r:id="rId2"/>
              </a:rPr>
              <a:t>[3]</a:t>
            </a:r>
            <a:r>
              <a:rPr lang="en-US" sz="2400" dirty="0" smtClean="0"/>
              <a:t> This event may involve the threat of death to oneself or to someone else, or to one's own or someone else's physical, sexual, or psychological integrity,</a:t>
            </a:r>
            <a:r>
              <a:rPr lang="en-US" sz="2400" baseline="30000" dirty="0" smtClean="0">
                <a:hlinkClick r:id="rId2"/>
              </a:rPr>
              <a:t>[1]</a:t>
            </a:r>
            <a:r>
              <a:rPr lang="en-US" sz="2400" dirty="0" smtClean="0"/>
              <a:t> overwhelming the individual's </a:t>
            </a:r>
            <a:r>
              <a:rPr lang="en-US" sz="2400" dirty="0" smtClean="0">
                <a:hlinkClick r:id="rId5" tooltip="Coping (psychology)"/>
              </a:rPr>
              <a:t>ability to cope</a:t>
            </a:r>
            <a:r>
              <a:rPr lang="en-US" sz="2400" dirty="0" smtClean="0"/>
              <a:t>. As an effect of </a:t>
            </a:r>
            <a:r>
              <a:rPr lang="en-US" sz="2400" dirty="0" smtClean="0">
                <a:hlinkClick r:id="rId4" tooltip="Psychological trauma"/>
              </a:rPr>
              <a:t>psychological trauma</a:t>
            </a:r>
            <a:r>
              <a:rPr lang="en-US" sz="2400" dirty="0" smtClean="0"/>
              <a:t>, PTSD is less frequent and more enduring than the more commonly seen </a:t>
            </a:r>
            <a:r>
              <a:rPr lang="en-US" sz="2400" dirty="0" smtClean="0">
                <a:hlinkClick r:id="rId6" tooltip="Acute stress reaction"/>
              </a:rPr>
              <a:t>acute stress response</a:t>
            </a:r>
            <a:r>
              <a:rPr lang="en-US" sz="2400" dirty="0" smtClean="0"/>
              <a:t>. Diagnostic symptoms for PTSD include re-experiencing the original trauma(s) through </a:t>
            </a:r>
            <a:r>
              <a:rPr lang="en-US" sz="2400" dirty="0" smtClean="0">
                <a:hlinkClick r:id="rId7" tooltip="Flashback (psychology)"/>
              </a:rPr>
              <a:t>flashbacks</a:t>
            </a:r>
            <a:r>
              <a:rPr lang="en-US" sz="2400" dirty="0" smtClean="0"/>
              <a:t> or </a:t>
            </a:r>
            <a:r>
              <a:rPr lang="en-US" sz="2400" dirty="0" smtClean="0">
                <a:hlinkClick r:id="rId8" tooltip="Nightmare"/>
              </a:rPr>
              <a:t>nightmares</a:t>
            </a:r>
            <a:r>
              <a:rPr lang="en-US" sz="2400" dirty="0" smtClean="0"/>
              <a:t>, avoidance of stimuli associated with the trauma, and increased </a:t>
            </a:r>
            <a:r>
              <a:rPr lang="en-US" sz="2400" dirty="0" smtClean="0">
                <a:hlinkClick r:id="rId9" tooltip="Arousal"/>
              </a:rPr>
              <a:t>arousal</a:t>
            </a:r>
            <a:r>
              <a:rPr lang="en-US" sz="2400" dirty="0" smtClean="0"/>
              <a:t>—such as difficulty falling or staying asleep, </a:t>
            </a:r>
            <a:r>
              <a:rPr lang="en-US" sz="2400" dirty="0" smtClean="0">
                <a:hlinkClick r:id="rId10" tooltip="Anger"/>
              </a:rPr>
              <a:t>anger</a:t>
            </a:r>
            <a:r>
              <a:rPr lang="en-US" sz="2400" dirty="0" smtClean="0"/>
              <a:t>, and </a:t>
            </a:r>
            <a:r>
              <a:rPr lang="en-US" sz="2400" dirty="0" err="1" smtClean="0">
                <a:hlinkClick r:id="rId11" tooltip="Hypervigilance"/>
              </a:rPr>
              <a:t>hypervigilance</a:t>
            </a:r>
            <a:r>
              <a:rPr lang="en-US" sz="2400" dirty="0" smtClean="0"/>
              <a:t>. Formal diagnostic criteria (both </a:t>
            </a:r>
            <a:r>
              <a:rPr lang="en-US" sz="2400" dirty="0" smtClean="0">
                <a:hlinkClick r:id="rId12" tooltip="DSM-IV-TR"/>
              </a:rPr>
              <a:t>DSM-IV-TR</a:t>
            </a:r>
            <a:r>
              <a:rPr lang="en-US" sz="2400" dirty="0" smtClean="0"/>
              <a:t> and </a:t>
            </a:r>
            <a:r>
              <a:rPr lang="en-US" sz="2400" dirty="0" smtClean="0">
                <a:hlinkClick r:id="rId13" tooltip="International Statistical Classification of Diseases and Related Health Problems"/>
              </a:rPr>
              <a:t>ICD-10</a:t>
            </a:r>
            <a:r>
              <a:rPr lang="en-US" sz="2400" dirty="0" smtClean="0"/>
              <a:t>) require that the symptoms last more than one month and cause significant impairment in social, occupational, or other important areas of functioning.</a:t>
            </a:r>
            <a:r>
              <a:rPr lang="en-US" sz="2400" baseline="30000" dirty="0" smtClean="0">
                <a:hlinkClick r:id="rId2"/>
              </a:rPr>
              <a:t>[1]</a:t>
            </a:r>
            <a:endParaRPr lang="en-US" sz="2400" dirty="0"/>
          </a:p>
        </p:txBody>
      </p:sp>
    </p:spTree>
    <p:extLst>
      <p:ext uri="{BB962C8B-B14F-4D97-AF65-F5344CB8AC3E}">
        <p14:creationId xmlns:p14="http://schemas.microsoft.com/office/powerpoint/2010/main" val="17151034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76200"/>
            <a:ext cx="8382000" cy="6463308"/>
          </a:xfrm>
          <a:prstGeom prst="rect">
            <a:avLst/>
          </a:prstGeom>
        </p:spPr>
        <p:txBody>
          <a:bodyPr wrap="square">
            <a:spAutoFit/>
          </a:bodyPr>
          <a:lstStyle/>
          <a:p>
            <a:r>
              <a:rPr lang="en-US" b="1" dirty="0" smtClean="0"/>
              <a:t>Psychological trauma</a:t>
            </a:r>
          </a:p>
          <a:p>
            <a:r>
              <a:rPr lang="en-US" dirty="0" smtClean="0"/>
              <a:t>PTSD is believed to be caused by experiencing any of a wide range of events</a:t>
            </a:r>
            <a:r>
              <a:rPr lang="en-US" baseline="30000" dirty="0" smtClean="0">
                <a:hlinkClick r:id="rId2"/>
              </a:rPr>
              <a:t>[6]</a:t>
            </a:r>
            <a:r>
              <a:rPr lang="en-US" dirty="0" smtClean="0"/>
              <a:t> which produces intense negative feelings of "fear, helplessness or horror"</a:t>
            </a:r>
            <a:r>
              <a:rPr lang="en-US" baseline="30000" dirty="0" smtClean="0">
                <a:hlinkClick r:id="rId2"/>
              </a:rPr>
              <a:t>[7]</a:t>
            </a:r>
            <a:r>
              <a:rPr lang="en-US" dirty="0" smtClean="0"/>
              <a:t> in the observer or participant.</a:t>
            </a:r>
            <a:r>
              <a:rPr lang="en-US" baseline="30000" dirty="0" smtClean="0">
                <a:hlinkClick r:id="rId2"/>
              </a:rPr>
              <a:t>[1]</a:t>
            </a:r>
            <a:r>
              <a:rPr lang="en-US" dirty="0" smtClean="0"/>
              <a:t> Sources of such feelings may include (but are not limited to):</a:t>
            </a:r>
          </a:p>
          <a:p>
            <a:r>
              <a:rPr lang="en-US" dirty="0" smtClean="0"/>
              <a:t>experiencing or witnessing childhood or adult </a:t>
            </a:r>
            <a:r>
              <a:rPr lang="en-US" dirty="0" smtClean="0">
                <a:hlinkClick r:id="rId3" tooltip="Physical abuse"/>
              </a:rPr>
              <a:t>physical</a:t>
            </a:r>
            <a:r>
              <a:rPr lang="en-US" dirty="0" smtClean="0"/>
              <a:t>, </a:t>
            </a:r>
            <a:r>
              <a:rPr lang="en-US" dirty="0" smtClean="0">
                <a:hlinkClick r:id="rId4" tooltip="Emotional abuse"/>
              </a:rPr>
              <a:t>emotional</a:t>
            </a:r>
            <a:r>
              <a:rPr lang="en-US" dirty="0" smtClean="0"/>
              <a:t>, or </a:t>
            </a:r>
            <a:r>
              <a:rPr lang="en-US" dirty="0" smtClean="0">
                <a:hlinkClick r:id="rId5" tooltip="Sexual abuse"/>
              </a:rPr>
              <a:t>sexual abuse</a:t>
            </a:r>
            <a:r>
              <a:rPr lang="en-US" dirty="0" smtClean="0"/>
              <a:t>;</a:t>
            </a:r>
            <a:r>
              <a:rPr lang="en-US" baseline="30000" dirty="0" smtClean="0">
                <a:hlinkClick r:id="rId2"/>
              </a:rPr>
              <a:t>[1]</a:t>
            </a:r>
            <a:endParaRPr lang="en-US" dirty="0" smtClean="0"/>
          </a:p>
          <a:p>
            <a:r>
              <a:rPr lang="en-US" dirty="0" smtClean="0"/>
              <a:t>experiencing or witnessing physical </a:t>
            </a:r>
            <a:r>
              <a:rPr lang="en-US" dirty="0" smtClean="0">
                <a:hlinkClick r:id="rId6" tooltip="Assault"/>
              </a:rPr>
              <a:t>assault</a:t>
            </a:r>
            <a:r>
              <a:rPr lang="en-US" dirty="0" smtClean="0"/>
              <a:t>, adult experiences of </a:t>
            </a:r>
            <a:r>
              <a:rPr lang="en-US" dirty="0" smtClean="0">
                <a:hlinkClick r:id="rId7" tooltip="Sexual assault"/>
              </a:rPr>
              <a:t>sexual assault</a:t>
            </a:r>
            <a:r>
              <a:rPr lang="en-US" dirty="0" smtClean="0"/>
              <a:t>, accidents, </a:t>
            </a:r>
            <a:r>
              <a:rPr lang="en-US" dirty="0" smtClean="0">
                <a:hlinkClick r:id="rId8" tooltip="Drug addiction"/>
              </a:rPr>
              <a:t>drug addiction</a:t>
            </a:r>
            <a:r>
              <a:rPr lang="en-US" dirty="0" smtClean="0"/>
              <a:t>, illnesses, </a:t>
            </a:r>
            <a:r>
              <a:rPr lang="en-US" dirty="0" smtClean="0">
                <a:hlinkClick r:id="rId9" tooltip="Complication (medicine)"/>
              </a:rPr>
              <a:t>medical complications</a:t>
            </a:r>
            <a:r>
              <a:rPr lang="en-US" dirty="0" smtClean="0"/>
              <a:t>;</a:t>
            </a:r>
            <a:r>
              <a:rPr lang="en-US" baseline="30000" dirty="0" smtClean="0">
                <a:hlinkClick r:id="rId2"/>
              </a:rPr>
              <a:t>[8]</a:t>
            </a:r>
            <a:endParaRPr lang="en-US" dirty="0" smtClean="0"/>
          </a:p>
          <a:p>
            <a:r>
              <a:rPr lang="en-US" dirty="0" smtClean="0"/>
              <a:t>employment in occupations exposed to war (such as soldiers) or disaster (such as </a:t>
            </a:r>
            <a:r>
              <a:rPr lang="en-US" dirty="0" smtClean="0">
                <a:hlinkClick r:id="rId10" tooltip="Emergency service"/>
              </a:rPr>
              <a:t>emergency service</a:t>
            </a:r>
            <a:r>
              <a:rPr lang="en-US" dirty="0" smtClean="0"/>
              <a:t> workers);</a:t>
            </a:r>
            <a:r>
              <a:rPr lang="en-US" baseline="30000" dirty="0" smtClean="0">
                <a:hlinkClick r:id="rId2"/>
              </a:rPr>
              <a:t>[8]</a:t>
            </a:r>
            <a:r>
              <a:rPr lang="en-US" dirty="0" smtClean="0"/>
              <a:t> or</a:t>
            </a:r>
          </a:p>
          <a:p>
            <a:r>
              <a:rPr lang="en-US" dirty="0" smtClean="0"/>
              <a:t>getting a diagnosis of a life-threatening illness.</a:t>
            </a:r>
            <a:r>
              <a:rPr lang="en-US" baseline="30000" dirty="0" smtClean="0">
                <a:hlinkClick r:id="rId2"/>
              </a:rPr>
              <a:t>[1]</a:t>
            </a:r>
            <a:endParaRPr lang="en-US" dirty="0" smtClean="0"/>
          </a:p>
          <a:p>
            <a:r>
              <a:rPr lang="en-US" dirty="0" smtClean="0"/>
              <a:t>Children or adults may develop PTSD symptoms by experiencing </a:t>
            </a:r>
            <a:r>
              <a:rPr lang="en-US" dirty="0" smtClean="0">
                <a:hlinkClick r:id="rId11" tooltip="Bullying"/>
              </a:rPr>
              <a:t>bullying</a:t>
            </a:r>
            <a:r>
              <a:rPr lang="en-US" dirty="0" smtClean="0"/>
              <a:t> or </a:t>
            </a:r>
            <a:r>
              <a:rPr lang="en-US" dirty="0" smtClean="0">
                <a:hlinkClick r:id="rId12" tooltip="Mobbing"/>
              </a:rPr>
              <a:t>mobbing</a:t>
            </a:r>
            <a:r>
              <a:rPr lang="en-US" dirty="0" smtClean="0"/>
              <a:t>.</a:t>
            </a:r>
            <a:r>
              <a:rPr lang="en-US" baseline="30000" dirty="0" smtClean="0">
                <a:hlinkClick r:id="rId2"/>
              </a:rPr>
              <a:t>[9]</a:t>
            </a:r>
            <a:r>
              <a:rPr lang="en-US" baseline="30000" dirty="0" smtClean="0">
                <a:hlinkClick r:id="rId2"/>
              </a:rPr>
              <a:t>[10]</a:t>
            </a:r>
            <a:r>
              <a:rPr lang="en-US" dirty="0" smtClean="0"/>
              <a:t> Approximately 25% of children exposed to family violence can experience PTSD.</a:t>
            </a:r>
            <a:r>
              <a:rPr lang="en-US" baseline="30000" dirty="0" smtClean="0">
                <a:hlinkClick r:id="rId2"/>
              </a:rPr>
              <a:t>[11]</a:t>
            </a:r>
            <a:r>
              <a:rPr lang="en-US" dirty="0" smtClean="0"/>
              <a:t> Preliminary research suggests that child abuse may interact with mutations in a stress-related gene to increase the risk of PTSD in adults.</a:t>
            </a:r>
            <a:r>
              <a:rPr lang="en-US" baseline="30000" dirty="0" smtClean="0">
                <a:hlinkClick r:id="rId2"/>
              </a:rPr>
              <a:t>[12]</a:t>
            </a:r>
            <a:r>
              <a:rPr lang="en-US" baseline="30000" dirty="0" smtClean="0">
                <a:hlinkClick r:id="rId2"/>
              </a:rPr>
              <a:t>[13]</a:t>
            </a:r>
            <a:r>
              <a:rPr lang="en-US" baseline="30000" dirty="0" smtClean="0">
                <a:hlinkClick r:id="rId2"/>
              </a:rPr>
              <a:t>[14]</a:t>
            </a:r>
            <a:endParaRPr lang="en-US" dirty="0" smtClean="0"/>
          </a:p>
          <a:p>
            <a:r>
              <a:rPr lang="en-US" dirty="0" smtClean="0"/>
              <a:t>Multiple studies show that parental PTSD and other posttraumatic disturbances in parental psychological functioning can, despite a traumatized parent's best efforts, interfere with their response to their child as well as their child's response to trauma.</a:t>
            </a:r>
            <a:r>
              <a:rPr lang="en-US" baseline="30000" dirty="0" smtClean="0">
                <a:hlinkClick r:id="rId2"/>
              </a:rPr>
              <a:t>[15]</a:t>
            </a:r>
            <a:r>
              <a:rPr lang="en-US" baseline="30000" dirty="0" smtClean="0">
                <a:hlinkClick r:id="rId2"/>
              </a:rPr>
              <a:t>[16]</a:t>
            </a:r>
            <a:r>
              <a:rPr lang="en-US" dirty="0" smtClean="0"/>
              <a:t> Parents with violence-related PTSD may, for example, inadvertently expose their children to developmentally inappropriate violent media due to their need to manage their own emotional </a:t>
            </a:r>
            <a:r>
              <a:rPr lang="en-US" dirty="0" err="1" smtClean="0"/>
              <a:t>dysregulation</a:t>
            </a:r>
            <a:r>
              <a:rPr lang="en-US" dirty="0" smtClean="0"/>
              <a:t>.</a:t>
            </a:r>
            <a:r>
              <a:rPr lang="en-US" baseline="30000" dirty="0" smtClean="0">
                <a:hlinkClick r:id="rId2"/>
              </a:rPr>
              <a:t>[17]</a:t>
            </a:r>
            <a:r>
              <a:rPr lang="en-US" dirty="0" smtClean="0"/>
              <a:t> Clinical findings indicate that a failure to provide adequate treatment to children after they suffer a traumatic experience, depending on their vulnerability and the severity of the trauma, will ultimately lead to PTSD symptoms in adulthood.</a:t>
            </a:r>
            <a:r>
              <a:rPr lang="en-US" baseline="30000" dirty="0" smtClean="0">
                <a:hlinkClick r:id="rId2"/>
              </a:rPr>
              <a:t>[18]</a:t>
            </a:r>
            <a:endParaRPr lang="en-US" dirty="0"/>
          </a:p>
        </p:txBody>
      </p:sp>
    </p:spTree>
    <p:extLst>
      <p:ext uri="{BB962C8B-B14F-4D97-AF65-F5344CB8AC3E}">
        <p14:creationId xmlns:p14="http://schemas.microsoft.com/office/powerpoint/2010/main" val="29170398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686800" cy="6370975"/>
          </a:xfrm>
          <a:prstGeom prst="rect">
            <a:avLst/>
          </a:prstGeom>
        </p:spPr>
        <p:txBody>
          <a:bodyPr wrap="square">
            <a:spAutoFit/>
          </a:bodyPr>
          <a:lstStyle/>
          <a:p>
            <a:r>
              <a:rPr lang="en-US" sz="2400" b="1" dirty="0" smtClean="0"/>
              <a:t>DSM-5 proposed diagnostic criteria changes</a:t>
            </a:r>
          </a:p>
          <a:p>
            <a:r>
              <a:rPr lang="en-US" sz="2400" dirty="0" smtClean="0"/>
              <a:t>In preparation for the May 2013</a:t>
            </a:r>
            <a:r>
              <a:rPr lang="en-US" sz="2400" baseline="30000" dirty="0" smtClean="0">
                <a:hlinkClick r:id="rId2"/>
              </a:rPr>
              <a:t>[79]</a:t>
            </a:r>
            <a:r>
              <a:rPr lang="en-US" sz="2400" dirty="0" smtClean="0"/>
              <a:t> release of the </a:t>
            </a:r>
            <a:r>
              <a:rPr lang="en-US" sz="2400" dirty="0" smtClean="0">
                <a:hlinkClick r:id="rId3" tooltip="DSM-5"/>
              </a:rPr>
              <a:t>DSM-5</a:t>
            </a:r>
            <a:r>
              <a:rPr lang="en-US" sz="2400" dirty="0" smtClean="0"/>
              <a:t>,</a:t>
            </a:r>
            <a:r>
              <a:rPr lang="en-US" sz="2400" baseline="30000" dirty="0" smtClean="0">
                <a:hlinkClick r:id="rId2"/>
              </a:rPr>
              <a:t>[80]</a:t>
            </a:r>
            <a:r>
              <a:rPr lang="en-US" sz="2400" dirty="0" smtClean="0"/>
              <a:t> the fifth version of the </a:t>
            </a:r>
            <a:r>
              <a:rPr lang="en-US" sz="2400" dirty="0" smtClean="0">
                <a:hlinkClick r:id="rId4" tooltip="American Psychiatric Association"/>
              </a:rPr>
              <a:t>American Psychiatric Association</a:t>
            </a:r>
            <a:r>
              <a:rPr lang="en-US" sz="2400" dirty="0" smtClean="0"/>
              <a:t>'s diagnostic manual, draft diagnostic criteria was released for public comment, followed by a two-year period of field testing.</a:t>
            </a:r>
            <a:r>
              <a:rPr lang="en-US" sz="2400" baseline="30000" dirty="0" smtClean="0">
                <a:hlinkClick r:id="rId2"/>
              </a:rPr>
              <a:t>[81]</a:t>
            </a:r>
            <a:r>
              <a:rPr lang="en-US" sz="2400" dirty="0" smtClean="0"/>
              <a:t> Proposed changes to the criteria (subject to ongoing review</a:t>
            </a:r>
            <a:r>
              <a:rPr lang="en-US" sz="2400" baseline="30000" dirty="0" smtClean="0">
                <a:hlinkClick r:id="rId2"/>
              </a:rPr>
              <a:t>[82]</a:t>
            </a:r>
            <a:r>
              <a:rPr lang="en-US" sz="2400" dirty="0" smtClean="0"/>
              <a:t> and research</a:t>
            </a:r>
            <a:r>
              <a:rPr lang="en-US" sz="2400" baseline="30000" dirty="0" smtClean="0">
                <a:hlinkClick r:id="rId2"/>
              </a:rPr>
              <a:t>[83]</a:t>
            </a:r>
            <a:r>
              <a:rPr lang="en-US" sz="2400" dirty="0" smtClean="0"/>
              <a:t>) include the following:</a:t>
            </a:r>
            <a:r>
              <a:rPr lang="en-US" sz="2400" baseline="30000" dirty="0" smtClean="0">
                <a:hlinkClick r:id="rId2"/>
              </a:rPr>
              <a:t>[84]</a:t>
            </a:r>
            <a:endParaRPr lang="en-US" sz="2400" dirty="0" smtClean="0"/>
          </a:p>
          <a:p>
            <a:r>
              <a:rPr lang="en-US" sz="2400" dirty="0" smtClean="0"/>
              <a:t>Criterion A (prior exposure to traumatic events) is more specifically stated, and evaluation of an individual's emotional response at the time (current criterion A2) is dropped.</a:t>
            </a:r>
          </a:p>
          <a:p>
            <a:r>
              <a:rPr lang="en-US" sz="2400" dirty="0" smtClean="0"/>
              <a:t>Several items in Criterion B (intrusion symptoms) are rewritten to add or augment certain distinctions now considered important.</a:t>
            </a:r>
          </a:p>
          <a:p>
            <a:r>
              <a:rPr lang="en-US" sz="2400" dirty="0" smtClean="0"/>
              <a:t>Special consideration is given to developmentally appropriate criteria for use with children and adolescents. This is especially evident in the restated Criterion B – intrusion symptoms. Development of age-specific criteria for diagnosis of PTSD is ongoing at this time.</a:t>
            </a:r>
            <a:endParaRPr lang="en-US" sz="2400" dirty="0"/>
          </a:p>
        </p:txBody>
      </p:sp>
    </p:spTree>
    <p:extLst>
      <p:ext uri="{BB962C8B-B14F-4D97-AF65-F5344CB8AC3E}">
        <p14:creationId xmlns:p14="http://schemas.microsoft.com/office/powerpoint/2010/main" val="23313167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81000"/>
            <a:ext cx="8305800" cy="6247864"/>
          </a:xfrm>
          <a:prstGeom prst="rect">
            <a:avLst/>
          </a:prstGeom>
        </p:spPr>
        <p:txBody>
          <a:bodyPr wrap="square">
            <a:spAutoFit/>
          </a:bodyPr>
          <a:lstStyle/>
          <a:p>
            <a:endParaRPr lang="en-US" sz="2000" dirty="0" smtClean="0"/>
          </a:p>
          <a:p>
            <a:r>
              <a:rPr lang="en-US" sz="2000" dirty="0" smtClean="0"/>
              <a:t>Criterion C (avoidance and numbing) has been split into "C" and "D": </a:t>
            </a:r>
          </a:p>
          <a:p>
            <a:pPr lvl="1"/>
            <a:r>
              <a:rPr lang="en-US" sz="2000" dirty="0" smtClean="0"/>
              <a:t>Criterion C (new version) now focuses solely on avoidance of behaviors or physical or temporal reminders of the traumatic experience(s). What were formerly two symptoms are now three, due to slight changes in descriptions.</a:t>
            </a:r>
          </a:p>
          <a:p>
            <a:pPr lvl="1"/>
            <a:r>
              <a:rPr lang="en-US" sz="2000" dirty="0" smtClean="0"/>
              <a:t>New Criterion D focuses on negative alterations in cognition and mood associated with the traumatic event(s) and contains two new symptoms, one expanded symptom, and four largely unchanged symptoms specified in the previous criteria.</a:t>
            </a:r>
          </a:p>
          <a:p>
            <a:r>
              <a:rPr lang="en-US" sz="2000" dirty="0" smtClean="0"/>
              <a:t>Criterion E (formerly "D"), which focuses on increased arousal and reactivity, contains one modestly revised, one entirely new, and four unchanged symptoms.</a:t>
            </a:r>
          </a:p>
          <a:p>
            <a:r>
              <a:rPr lang="en-US" sz="2000" dirty="0" smtClean="0"/>
              <a:t>Criterion F (formerly "E") still requires duration of symptoms to have been at least one month.</a:t>
            </a:r>
          </a:p>
          <a:p>
            <a:r>
              <a:rPr lang="en-US" sz="2000" dirty="0" smtClean="0"/>
              <a:t>Criterion G (formerly "F") stipulates symptom impact ("disturbance") in the same way as before.</a:t>
            </a:r>
          </a:p>
          <a:p>
            <a:r>
              <a:rPr lang="en-US" sz="2000" dirty="0" smtClean="0"/>
              <a:t>The "acute" </a:t>
            </a:r>
            <a:r>
              <a:rPr lang="en-US" sz="2000" dirty="0" err="1" smtClean="0"/>
              <a:t>vs</a:t>
            </a:r>
            <a:r>
              <a:rPr lang="en-US" sz="2000" dirty="0" smtClean="0"/>
              <a:t> "delayed" distinction is dropped; the "delayed" </a:t>
            </a:r>
            <a:r>
              <a:rPr lang="en-US" sz="2000" dirty="0" err="1" smtClean="0"/>
              <a:t>specifier</a:t>
            </a:r>
            <a:r>
              <a:rPr lang="en-US" sz="2000" dirty="0" smtClean="0"/>
              <a:t> is considered appropriate if clinical symptom onset is no sooner than 6 months after the traumatic event(s).</a:t>
            </a:r>
            <a:endParaRPr lang="en-US" sz="2000" dirty="0"/>
          </a:p>
        </p:txBody>
      </p:sp>
    </p:spTree>
    <p:extLst>
      <p:ext uri="{BB962C8B-B14F-4D97-AF65-F5344CB8AC3E}">
        <p14:creationId xmlns:p14="http://schemas.microsoft.com/office/powerpoint/2010/main" val="19445497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836</Words>
  <Application>Microsoft Office PowerPoint</Application>
  <PresentationFormat>On-screen Show (4:3)</PresentationFormat>
  <Paragraphs>22</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CEO</dc:creator>
  <cp:lastModifiedBy>CEO</cp:lastModifiedBy>
  <cp:revision>1</cp:revision>
  <dcterms:created xsi:type="dcterms:W3CDTF">2012-01-22T01:23:01Z</dcterms:created>
  <dcterms:modified xsi:type="dcterms:W3CDTF">2012-01-22T01:28:24Z</dcterms:modified>
</cp:coreProperties>
</file>