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B58-5B83-1E40-9968-C94CFD24277D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A8B-8087-6A48-A5C4-E732EEDF2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1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B58-5B83-1E40-9968-C94CFD24277D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A8B-8087-6A48-A5C4-E732EEDF2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8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B58-5B83-1E40-9968-C94CFD24277D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A8B-8087-6A48-A5C4-E732EEDF2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7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B58-5B83-1E40-9968-C94CFD24277D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A8B-8087-6A48-A5C4-E732EEDF2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9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B58-5B83-1E40-9968-C94CFD24277D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A8B-8087-6A48-A5C4-E732EEDF2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5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B58-5B83-1E40-9968-C94CFD24277D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A8B-8087-6A48-A5C4-E732EEDF2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6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B58-5B83-1E40-9968-C94CFD24277D}" type="datetimeFigureOut">
              <a:rPr lang="en-US" smtClean="0"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A8B-8087-6A48-A5C4-E732EEDF2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9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B58-5B83-1E40-9968-C94CFD24277D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A8B-8087-6A48-A5C4-E732EEDF2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0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B58-5B83-1E40-9968-C94CFD24277D}" type="datetimeFigureOut">
              <a:rPr lang="en-US" smtClean="0"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A8B-8087-6A48-A5C4-E732EEDF2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5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B58-5B83-1E40-9968-C94CFD24277D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A8B-8087-6A48-A5C4-E732EEDF2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B58-5B83-1E40-9968-C94CFD24277D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A8B-8087-6A48-A5C4-E732EEDF2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6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EB58-5B83-1E40-9968-C94CFD24277D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FCA8B-8087-6A48-A5C4-E732EEDF2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9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F322 </a:t>
            </a:r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5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lighting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des éclairs</a:t>
            </a:r>
          </a:p>
          <a:p>
            <a:r>
              <a:rPr lang="en-US" dirty="0" smtClean="0">
                <a:solidFill>
                  <a:srgbClr val="984807"/>
                </a:solidFill>
              </a:rPr>
              <a:t>a </a:t>
            </a:r>
            <a:r>
              <a:rPr lang="en-US" dirty="0" smtClean="0">
                <a:solidFill>
                  <a:srgbClr val="984807"/>
                </a:solidFill>
              </a:rPr>
              <a:t>bolt </a:t>
            </a:r>
            <a:r>
              <a:rPr lang="en-US" dirty="0" smtClean="0">
                <a:solidFill>
                  <a:srgbClr val="984807"/>
                </a:solidFill>
              </a:rPr>
              <a:t>of </a:t>
            </a:r>
            <a:r>
              <a:rPr lang="en-US" dirty="0" smtClean="0">
                <a:solidFill>
                  <a:srgbClr val="984807"/>
                </a:solidFill>
              </a:rPr>
              <a:t>lighting</a:t>
            </a:r>
            <a:endParaRPr lang="en-US" dirty="0" smtClean="0">
              <a:solidFill>
                <a:srgbClr val="984807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un </a:t>
            </a:r>
            <a:r>
              <a:rPr lang="en-US" dirty="0" smtClean="0">
                <a:solidFill>
                  <a:srgbClr val="0000FF"/>
                </a:solidFill>
              </a:rPr>
              <a:t>éclair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21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thunder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des coups de </a:t>
            </a:r>
            <a:r>
              <a:rPr lang="en-US" dirty="0" err="1" smtClean="0">
                <a:solidFill>
                  <a:srgbClr val="0000FF"/>
                </a:solidFill>
              </a:rPr>
              <a:t>tonnerre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984807"/>
                </a:solidFill>
              </a:rPr>
              <a:t>a clap of thunder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un coup de </a:t>
            </a:r>
            <a:r>
              <a:rPr lang="en-US" dirty="0" err="1" smtClean="0">
                <a:solidFill>
                  <a:srgbClr val="0000FF"/>
                </a:solidFill>
              </a:rPr>
              <a:t>tonnerre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12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grass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 </a:t>
            </a:r>
            <a:r>
              <a:rPr lang="en-US" dirty="0" err="1" smtClean="0">
                <a:solidFill>
                  <a:srgbClr val="0000FF"/>
                </a:solidFill>
              </a:rPr>
              <a:t>l'herbe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984807"/>
                </a:solidFill>
              </a:rPr>
              <a:t>a blade of grass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un </a:t>
            </a:r>
            <a:r>
              <a:rPr lang="en-US" dirty="0" err="1" smtClean="0">
                <a:solidFill>
                  <a:srgbClr val="0000FF"/>
                </a:solidFill>
              </a:rPr>
              <a:t>brin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d'herbe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fireworks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des </a:t>
            </a:r>
            <a:r>
              <a:rPr lang="en-US" dirty="0" err="1" smtClean="0">
                <a:solidFill>
                  <a:srgbClr val="0000FF"/>
                </a:solidFill>
              </a:rPr>
              <a:t>feux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d'artifice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984807"/>
                </a:solidFill>
              </a:rPr>
              <a:t>a fireworks display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un </a:t>
            </a:r>
            <a:r>
              <a:rPr lang="en-US" dirty="0" err="1" smtClean="0">
                <a:solidFill>
                  <a:srgbClr val="0000FF"/>
                </a:solidFill>
              </a:rPr>
              <a:t>feu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d'artifice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596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stock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des actions</a:t>
            </a:r>
          </a:p>
          <a:p>
            <a:r>
              <a:rPr lang="en-US" dirty="0" smtClean="0">
                <a:solidFill>
                  <a:srgbClr val="984807"/>
                </a:solidFill>
              </a:rPr>
              <a:t>a share of stock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une</a:t>
            </a:r>
            <a:r>
              <a:rPr lang="en-US" dirty="0" smtClean="0">
                <a:solidFill>
                  <a:srgbClr val="0000FF"/>
                </a:solidFill>
              </a:rPr>
              <a:t> action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9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homework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des devoirs</a:t>
            </a:r>
          </a:p>
          <a:p>
            <a:r>
              <a:rPr lang="en-US" dirty="0" smtClean="0">
                <a:solidFill>
                  <a:srgbClr val="984807"/>
                </a:solidFill>
              </a:rPr>
              <a:t>an assignment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un devoir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89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le raisin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grapes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un grain de raisin</a:t>
            </a:r>
          </a:p>
          <a:p>
            <a:r>
              <a:rPr lang="en-US" dirty="0" smtClean="0">
                <a:solidFill>
                  <a:srgbClr val="984807"/>
                </a:solidFill>
              </a:rPr>
              <a:t>a grape</a:t>
            </a:r>
            <a:endParaRPr lang="en-US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84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i="1" dirty="0" err="1"/>
              <a:t>singulier</a:t>
            </a:r>
            <a:r>
              <a:rPr lang="en-US" sz="2000" i="1" dirty="0"/>
              <a:t> en </a:t>
            </a:r>
            <a:r>
              <a:rPr lang="en-US" sz="2000" i="1" dirty="0" err="1" smtClean="0"/>
              <a:t>français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anglais</a:t>
            </a:r>
            <a:r>
              <a:rPr lang="en-US" sz="2000" i="1" dirty="0" smtClean="0"/>
              <a:t>)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l'escalier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le </a:t>
            </a:r>
            <a:r>
              <a:rPr lang="en-US" dirty="0" err="1" smtClean="0">
                <a:solidFill>
                  <a:srgbClr val="0000FF"/>
                </a:solidFill>
              </a:rPr>
              <a:t>pantalon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la </a:t>
            </a:r>
            <a:r>
              <a:rPr lang="en-US" dirty="0" err="1" smtClean="0">
                <a:solidFill>
                  <a:srgbClr val="0000FF"/>
                </a:solidFill>
              </a:rPr>
              <a:t>vaisselle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la </a:t>
            </a:r>
            <a:r>
              <a:rPr lang="en-US" dirty="0" smtClean="0">
                <a:solidFill>
                  <a:srgbClr val="0000FF"/>
                </a:solidFill>
              </a:rPr>
              <a:t>balance</a:t>
            </a:r>
          </a:p>
          <a:p>
            <a:r>
              <a:rPr lang="en-US" dirty="0">
                <a:solidFill>
                  <a:srgbClr val="0000FF"/>
                </a:solidFill>
              </a:rPr>
              <a:t>le </a:t>
            </a:r>
            <a:r>
              <a:rPr lang="en-US" dirty="0" err="1" smtClean="0">
                <a:solidFill>
                  <a:srgbClr val="0000FF"/>
                </a:solidFill>
              </a:rPr>
              <a:t>contenu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800000"/>
                </a:solidFill>
              </a:rPr>
              <a:t>vacation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i="1" dirty="0" err="1"/>
              <a:t>pluriel</a:t>
            </a:r>
            <a:r>
              <a:rPr lang="en-US" sz="2000" i="1" dirty="0"/>
              <a:t> en </a:t>
            </a:r>
            <a:r>
              <a:rPr lang="en-US" sz="2000" i="1" dirty="0" err="1" smtClean="0"/>
              <a:t>anglais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fran</a:t>
            </a:r>
            <a:r>
              <a:rPr lang="en-US" sz="2000" i="1" dirty="0" err="1" smtClean="0"/>
              <a:t>çais</a:t>
            </a:r>
            <a:r>
              <a:rPr lang="en-US" sz="2000" i="1" dirty="0" smtClean="0"/>
              <a:t>)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the </a:t>
            </a:r>
            <a:r>
              <a:rPr lang="en-US" dirty="0" smtClean="0">
                <a:solidFill>
                  <a:srgbClr val="800000"/>
                </a:solidFill>
              </a:rPr>
              <a:t>stairs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trousers, pants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dishes</a:t>
            </a:r>
          </a:p>
          <a:p>
            <a:r>
              <a:rPr lang="en-US" dirty="0">
                <a:solidFill>
                  <a:srgbClr val="800000"/>
                </a:solidFill>
              </a:rPr>
              <a:t>the </a:t>
            </a:r>
            <a:r>
              <a:rPr lang="en-US" dirty="0" smtClean="0">
                <a:solidFill>
                  <a:srgbClr val="800000"/>
                </a:solidFill>
              </a:rPr>
              <a:t>scales</a:t>
            </a:r>
          </a:p>
          <a:p>
            <a:r>
              <a:rPr lang="en-US" dirty="0">
                <a:solidFill>
                  <a:srgbClr val="800000"/>
                </a:solidFill>
              </a:rPr>
              <a:t>the </a:t>
            </a:r>
            <a:r>
              <a:rPr lang="en-US" dirty="0" smtClean="0">
                <a:solidFill>
                  <a:srgbClr val="800000"/>
                </a:solidFill>
              </a:rPr>
              <a:t>contents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les </a:t>
            </a:r>
            <a:r>
              <a:rPr lang="en-US" dirty="0" err="1" smtClean="0">
                <a:solidFill>
                  <a:srgbClr val="0000FF"/>
                </a:solidFill>
              </a:rPr>
              <a:t>vacances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222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advice</a:t>
            </a:r>
          </a:p>
          <a:p>
            <a:r>
              <a:rPr lang="en-US" dirty="0">
                <a:solidFill>
                  <a:srgbClr val="0000FF"/>
                </a:solidFill>
              </a:rPr>
              <a:t>des </a:t>
            </a:r>
            <a:r>
              <a:rPr lang="en-US" dirty="0" err="1" smtClean="0">
                <a:solidFill>
                  <a:srgbClr val="0000FF"/>
                </a:solidFill>
              </a:rPr>
              <a:t>conseils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984807"/>
                </a:solidFill>
              </a:rPr>
              <a:t>a piece of </a:t>
            </a:r>
            <a:r>
              <a:rPr lang="en-US" dirty="0" smtClean="0">
                <a:solidFill>
                  <a:srgbClr val="984807"/>
                </a:solidFill>
              </a:rPr>
              <a:t>advice</a:t>
            </a:r>
          </a:p>
          <a:p>
            <a:r>
              <a:rPr lang="en-US" dirty="0">
                <a:solidFill>
                  <a:srgbClr val="0000FF"/>
                </a:solidFill>
              </a:rPr>
              <a:t>un </a:t>
            </a:r>
            <a:r>
              <a:rPr lang="en-US" dirty="0" err="1">
                <a:solidFill>
                  <a:srgbClr val="0000FF"/>
                </a:solidFill>
              </a:rPr>
              <a:t>conseil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1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information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des </a:t>
            </a:r>
            <a:r>
              <a:rPr lang="en-US" dirty="0" err="1" smtClean="0">
                <a:solidFill>
                  <a:srgbClr val="0000FF"/>
                </a:solidFill>
              </a:rPr>
              <a:t>renseignements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984807"/>
                </a:solidFill>
              </a:rPr>
              <a:t>a piece of information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un </a:t>
            </a:r>
            <a:r>
              <a:rPr lang="en-US" dirty="0" err="1" smtClean="0">
                <a:solidFill>
                  <a:srgbClr val="0000FF"/>
                </a:solidFill>
              </a:rPr>
              <a:t>renseignement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13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news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des </a:t>
            </a:r>
            <a:r>
              <a:rPr lang="en-US" dirty="0" err="1" smtClean="0">
                <a:solidFill>
                  <a:srgbClr val="0000FF"/>
                </a:solidFill>
              </a:rPr>
              <a:t>nouvelles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984807"/>
                </a:solidFill>
              </a:rPr>
              <a:t>a piece of news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une</a:t>
            </a:r>
            <a:r>
              <a:rPr lang="en-US" dirty="0" smtClean="0">
                <a:solidFill>
                  <a:srgbClr val="0000FF"/>
                </a:solidFill>
              </a:rPr>
              <a:t> nouvelle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14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evidence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des </a:t>
            </a:r>
            <a:r>
              <a:rPr lang="en-US" dirty="0" err="1" smtClean="0">
                <a:solidFill>
                  <a:srgbClr val="0000FF"/>
                </a:solidFill>
              </a:rPr>
              <a:t>preuves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984807"/>
                </a:solidFill>
              </a:rPr>
              <a:t>a piece of evidence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une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preuve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97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furniture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des </a:t>
            </a:r>
            <a:r>
              <a:rPr lang="en-US" dirty="0" err="1" smtClean="0">
                <a:solidFill>
                  <a:srgbClr val="0000FF"/>
                </a:solidFill>
              </a:rPr>
              <a:t>meubles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984807"/>
                </a:solidFill>
              </a:rPr>
              <a:t>a piece of </a:t>
            </a:r>
            <a:r>
              <a:rPr lang="en-US" dirty="0" smtClean="0">
                <a:solidFill>
                  <a:srgbClr val="984807"/>
                </a:solidFill>
              </a:rPr>
              <a:t>furniture</a:t>
            </a:r>
            <a:endParaRPr lang="en-US" dirty="0" smtClean="0">
              <a:solidFill>
                <a:srgbClr val="984807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un </a:t>
            </a:r>
            <a:r>
              <a:rPr lang="en-US" dirty="0" err="1" smtClean="0">
                <a:solidFill>
                  <a:srgbClr val="0000FF"/>
                </a:solidFill>
              </a:rPr>
              <a:t>meuble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975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toast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des toasts</a:t>
            </a:r>
          </a:p>
          <a:p>
            <a:r>
              <a:rPr lang="en-US" dirty="0" smtClean="0">
                <a:solidFill>
                  <a:srgbClr val="984807"/>
                </a:solidFill>
              </a:rPr>
              <a:t>a piece of toast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un toast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89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armor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des </a:t>
            </a:r>
            <a:r>
              <a:rPr lang="en-US" dirty="0" err="1" smtClean="0">
                <a:solidFill>
                  <a:srgbClr val="0000FF"/>
                </a:solidFill>
              </a:rPr>
              <a:t>armures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984807"/>
                </a:solidFill>
              </a:rPr>
              <a:t>a suit of armor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une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armure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03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singulier</a:t>
            </a:r>
            <a:r>
              <a:rPr lang="en-US" dirty="0" smtClean="0"/>
              <a:t> ~ </a:t>
            </a:r>
            <a:r>
              <a:rPr lang="en-US" dirty="0" err="1" smtClean="0"/>
              <a:t>pluriel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ammunition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des munitions</a:t>
            </a:r>
          </a:p>
          <a:p>
            <a:r>
              <a:rPr lang="en-US" dirty="0" smtClean="0">
                <a:solidFill>
                  <a:srgbClr val="984807"/>
                </a:solidFill>
              </a:rPr>
              <a:t>a round of </a:t>
            </a:r>
            <a:r>
              <a:rPr lang="en-US" dirty="0" err="1" smtClean="0">
                <a:solidFill>
                  <a:srgbClr val="984807"/>
                </a:solidFill>
              </a:rPr>
              <a:t>amunition</a:t>
            </a:r>
            <a:endParaRPr lang="en-US" dirty="0" smtClean="0">
              <a:solidFill>
                <a:srgbClr val="984807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une</a:t>
            </a:r>
            <a:r>
              <a:rPr lang="en-US" dirty="0" smtClean="0">
                <a:solidFill>
                  <a:srgbClr val="0000FF"/>
                </a:solidFill>
              </a:rPr>
              <a:t> cartouche, un coup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13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228</Words>
  <Application>Microsoft Macintosh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F322 Singulier ~ Pluriel</vt:lpstr>
      <vt:lpstr>singulier ~ pluriel</vt:lpstr>
      <vt:lpstr>singulier ~ pluriel</vt:lpstr>
      <vt:lpstr>singulier ~ pluriel</vt:lpstr>
      <vt:lpstr>singulier ~ pluriel</vt:lpstr>
      <vt:lpstr>singulier ~ pluriel</vt:lpstr>
      <vt:lpstr>singulier ~ pluriel</vt:lpstr>
      <vt:lpstr>singulier ~ pluriel</vt:lpstr>
      <vt:lpstr>singulier ~ pluriel</vt:lpstr>
      <vt:lpstr>singulier ~ pluriel</vt:lpstr>
      <vt:lpstr>singulier ~ pluriel</vt:lpstr>
      <vt:lpstr>singulier ~ pluriel</vt:lpstr>
      <vt:lpstr>singulier ~ pluriel</vt:lpstr>
      <vt:lpstr>singulier ~ pluriel</vt:lpstr>
      <vt:lpstr>singulier ~ pluriel</vt:lpstr>
      <vt:lpstr>singulier ~ pluriel</vt:lpstr>
      <vt:lpstr>singulier ~ pluriel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F322 Singulier ~ Pluriel</dc:title>
  <dc:creator>WKU Faculty Staff</dc:creator>
  <cp:lastModifiedBy>Nathan Love</cp:lastModifiedBy>
  <cp:revision>24</cp:revision>
  <dcterms:created xsi:type="dcterms:W3CDTF">2015-04-06T16:17:55Z</dcterms:created>
  <dcterms:modified xsi:type="dcterms:W3CDTF">2015-04-06T22:22:25Z</dcterms:modified>
</cp:coreProperties>
</file>