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66" r:id="rId4"/>
    <p:sldId id="264" r:id="rId5"/>
    <p:sldId id="270" r:id="rId6"/>
    <p:sldId id="267" r:id="rId7"/>
    <p:sldId id="260" r:id="rId8"/>
    <p:sldId id="268" r:id="rId9"/>
    <p:sldId id="271" r:id="rId10"/>
    <p:sldId id="269" r:id="rId11"/>
    <p:sldId id="272" r:id="rId12"/>
    <p:sldId id="273" r:id="rId13"/>
    <p:sldId id="274" r:id="rId14"/>
    <p:sldId id="275" r:id="rId15"/>
    <p:sldId id="276" r:id="rId16"/>
    <p:sldId id="277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9C329DC-1632-42A1-915C-303E47F253D2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2E98-6D0E-40E7-A7B3-074B417F1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29DC-1632-42A1-915C-303E47F253D2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2E98-6D0E-40E7-A7B3-074B417F1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29DC-1632-42A1-915C-303E47F253D2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2E98-6D0E-40E7-A7B3-074B417F1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29DC-1632-42A1-915C-303E47F253D2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2E98-6D0E-40E7-A7B3-074B417F1F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29DC-1632-42A1-915C-303E47F253D2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2E98-6D0E-40E7-A7B3-074B417F1F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29DC-1632-42A1-915C-303E47F253D2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2E98-6D0E-40E7-A7B3-074B417F1F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29DC-1632-42A1-915C-303E47F253D2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2E98-6D0E-40E7-A7B3-074B417F1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29DC-1632-42A1-915C-303E47F253D2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2E98-6D0E-40E7-A7B3-074B417F1F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29DC-1632-42A1-915C-303E47F253D2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2E98-6D0E-40E7-A7B3-074B417F1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29DC-1632-42A1-915C-303E47F253D2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2E98-6D0E-40E7-A7B3-074B417F1F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29DC-1632-42A1-915C-303E47F253D2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2E98-6D0E-40E7-A7B3-074B417F1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9C329DC-1632-42A1-915C-303E47F253D2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33A2E98-6D0E-40E7-A7B3-074B417F1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15.xml"/><Relationship Id="rId7" Type="http://schemas.openxmlformats.org/officeDocument/2006/relationships/slide" Target="slide10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1.xml"/><Relationship Id="rId10" Type="http://schemas.openxmlformats.org/officeDocument/2006/relationships/slide" Target="slide17.xml"/><Relationship Id="rId4" Type="http://schemas.openxmlformats.org/officeDocument/2006/relationships/slide" Target="slide13.xml"/><Relationship Id="rId9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4337" y="1143000"/>
            <a:ext cx="6400800" cy="1295400"/>
          </a:xfrm>
        </p:spPr>
        <p:txBody>
          <a:bodyPr/>
          <a:lstStyle/>
          <a:p>
            <a:r>
              <a:rPr lang="en-US" dirty="0" smtClean="0"/>
              <a:t> Imperfect Tense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5239" y="2438400"/>
            <a:ext cx="6400800" cy="762000"/>
          </a:xfrm>
        </p:spPr>
        <p:txBody>
          <a:bodyPr/>
          <a:lstStyle/>
          <a:p>
            <a:r>
              <a:rPr lang="en-US" dirty="0" smtClean="0"/>
              <a:t>Learning </a:t>
            </a:r>
            <a:r>
              <a:rPr lang="en-US" dirty="0" err="1" smtClean="0"/>
              <a:t>imparfait</a:t>
            </a:r>
            <a:r>
              <a:rPr lang="en-US" dirty="0"/>
              <a:t> </a:t>
            </a:r>
            <a:r>
              <a:rPr lang="en-US" dirty="0" err="1"/>
              <a:t>français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505200"/>
            <a:ext cx="2844800" cy="2133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64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Tu choisis la réponse correcte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800600"/>
            <a:ext cx="4114800" cy="685800"/>
          </a:xfrm>
        </p:spPr>
        <p:txBody>
          <a:bodyPr>
            <a:normAutofit/>
          </a:bodyPr>
          <a:lstStyle/>
          <a:p>
            <a:r>
              <a:rPr lang="fr-FR" dirty="0">
                <a:hlinkClick r:id="rId2" action="ppaction://hlinksldjump"/>
              </a:rPr>
              <a:t>Il y avait beaucoup de gens au cinéma.</a:t>
            </a:r>
            <a:endParaRPr lang="fr-FR" dirty="0"/>
          </a:p>
          <a:p>
            <a:endParaRPr lang="fr-FR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87522" y="39624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fr-FR" dirty="0">
                <a:hlinkClick r:id="rId3" action="ppaction://hlinksldjump"/>
              </a:rPr>
              <a:t>Il y </a:t>
            </a:r>
            <a:r>
              <a:rPr lang="fr-FR" dirty="0" smtClean="0">
                <a:hlinkClick r:id="rId3" action="ppaction://hlinksldjump"/>
              </a:rPr>
              <a:t>avons </a:t>
            </a:r>
            <a:r>
              <a:rPr lang="fr-FR" dirty="0">
                <a:hlinkClick r:id="rId3" action="ppaction://hlinksldjump"/>
              </a:rPr>
              <a:t>beaucoup de gens au cinéma.</a:t>
            </a:r>
            <a:endParaRPr lang="fr-FR" dirty="0"/>
          </a:p>
          <a:p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1387522" y="30480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fr-FR" dirty="0">
                <a:hlinkClick r:id="rId3" action="ppaction://hlinksldjump"/>
              </a:rPr>
              <a:t>Il y </a:t>
            </a:r>
            <a:r>
              <a:rPr lang="fr-FR" dirty="0" smtClean="0">
                <a:hlinkClick r:id="rId3" action="ppaction://hlinksldjump"/>
              </a:rPr>
              <a:t>avoir </a:t>
            </a:r>
            <a:r>
              <a:rPr lang="fr-FR" dirty="0">
                <a:hlinkClick r:id="rId3" action="ppaction://hlinksldjump"/>
              </a:rPr>
              <a:t>beaucoup de gens au cinéma</a:t>
            </a:r>
            <a:r>
              <a:rPr lang="fr-FR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2571929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Tu choisis la réponse correcte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973" y="2590800"/>
            <a:ext cx="6553200" cy="685800"/>
          </a:xfrm>
        </p:spPr>
        <p:txBody>
          <a:bodyPr/>
          <a:lstStyle/>
          <a:p>
            <a:r>
              <a:rPr lang="fr-FR" dirty="0">
                <a:hlinkClick r:id="rId2" action="ppaction://hlinksldjump"/>
              </a:rPr>
              <a:t>Le ciel était couvert, et il </a:t>
            </a:r>
            <a:r>
              <a:rPr lang="fr-FR" dirty="0" smtClean="0">
                <a:hlinkClick r:id="rId2" action="ppaction://hlinksldjump"/>
              </a:rPr>
              <a:t>pleuvait</a:t>
            </a:r>
            <a:r>
              <a:rPr lang="fr-FR" dirty="0" smtClean="0">
                <a:hlinkClick r:id="rId2" action="ppaction://hlinksldjump"/>
              </a:rPr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82973" y="3655409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fr-FR" dirty="0" smtClean="0">
                <a:hlinkClick r:id="rId3" action="ppaction://hlinksldjump"/>
              </a:rPr>
              <a:t>J’ étais </a:t>
            </a:r>
            <a:r>
              <a:rPr lang="fr-FR" dirty="0">
                <a:hlinkClick r:id="rId3" action="ppaction://hlinksldjump"/>
              </a:rPr>
              <a:t>couvert, et il </a:t>
            </a:r>
            <a:r>
              <a:rPr lang="fr-FR" dirty="0" smtClean="0">
                <a:hlinkClick r:id="rId3" action="ppaction://hlinksldjump"/>
              </a:rPr>
              <a:t>pleuvait</a:t>
            </a:r>
            <a:r>
              <a:rPr lang="fr-FR" dirty="0" smtClean="0">
                <a:hlinkClick r:id="rId3" action="ppaction://hlinksldjump"/>
              </a:rPr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82973" y="4544704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fr-FR" dirty="0">
                <a:hlinkClick r:id="rId3" action="ppaction://hlinksldjump"/>
              </a:rPr>
              <a:t>Le ciel était couvert, et il </a:t>
            </a:r>
            <a:r>
              <a:rPr lang="fr-FR" smtClean="0">
                <a:hlinkClick r:id="rId3" action="ppaction://hlinksldjump"/>
              </a:rPr>
              <a:t>pleuvions</a:t>
            </a:r>
            <a:r>
              <a:rPr lang="fr-FR" dirty="0" smtClean="0">
                <a:hlinkClick r:id="rId3" action="ppaction://hlinksldjump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8754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Tu choisis la réponse correcte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76" y="4419600"/>
            <a:ext cx="6248400" cy="685800"/>
          </a:xfrm>
        </p:spPr>
        <p:txBody>
          <a:bodyPr/>
          <a:lstStyle/>
          <a:p>
            <a:r>
              <a:rPr lang="fr-FR" dirty="0">
                <a:hlinkClick r:id="rId2" action="ppaction://hlinksldjump"/>
              </a:rPr>
              <a:t>Nous parlions le latin avec notre professeur.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24970" y="3723142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fr-FR" dirty="0">
                <a:hlinkClick r:id="rId3" action="ppaction://hlinksldjump"/>
              </a:rPr>
              <a:t>Nous </a:t>
            </a:r>
            <a:r>
              <a:rPr lang="fr-FR" dirty="0" smtClean="0">
                <a:hlinkClick r:id="rId3" action="ppaction://hlinksldjump"/>
              </a:rPr>
              <a:t>parlais </a:t>
            </a:r>
            <a:r>
              <a:rPr lang="fr-FR" dirty="0">
                <a:hlinkClick r:id="rId3" action="ppaction://hlinksldjump"/>
              </a:rPr>
              <a:t>le latin avec notre professeur.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2266" y="3038901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fr-FR" dirty="0">
                <a:hlinkClick r:id="rId3" action="ppaction://hlinksldjump"/>
              </a:rPr>
              <a:t>Nous </a:t>
            </a:r>
            <a:r>
              <a:rPr lang="fr-FR" dirty="0" err="1" smtClean="0">
                <a:hlinkClick r:id="rId3" action="ppaction://hlinksldjump"/>
              </a:rPr>
              <a:t>parlissions</a:t>
            </a:r>
            <a:r>
              <a:rPr lang="fr-FR" dirty="0" smtClean="0">
                <a:hlinkClick r:id="rId3" action="ppaction://hlinksldjump"/>
              </a:rPr>
              <a:t> </a:t>
            </a:r>
            <a:r>
              <a:rPr lang="fr-FR" dirty="0">
                <a:hlinkClick r:id="rId3" action="ppaction://hlinksldjump"/>
              </a:rPr>
              <a:t>le latin avec notre professeur.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1068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Tu choisis la réponse correcte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819400"/>
            <a:ext cx="6477000" cy="609600"/>
          </a:xfrm>
        </p:spPr>
        <p:txBody>
          <a:bodyPr/>
          <a:lstStyle/>
          <a:p>
            <a:r>
              <a:rPr lang="fr-FR" dirty="0" smtClean="0">
                <a:hlinkClick r:id="rId2" action="ppaction://hlinksldjump"/>
              </a:rPr>
              <a:t>J'aimions </a:t>
            </a:r>
            <a:r>
              <a:rPr lang="fr-FR" dirty="0">
                <a:hlinkClick r:id="rId2" action="ppaction://hlinksldjump"/>
              </a:rPr>
              <a:t>beaucoup lire des romans policiers.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3766066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fr-FR" dirty="0" smtClean="0">
                <a:hlinkClick r:id="rId2" action="ppaction://hlinksldjump"/>
              </a:rPr>
              <a:t>J'étais beaucoup </a:t>
            </a:r>
            <a:r>
              <a:rPr lang="fr-FR" dirty="0">
                <a:hlinkClick r:id="rId2" action="ppaction://hlinksldjump"/>
              </a:rPr>
              <a:t>lire des romans policiers.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46482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fr-FR" dirty="0">
                <a:hlinkClick r:id="rId3" action="ppaction://hlinksldjump"/>
              </a:rPr>
              <a:t>J'aimais beaucoup lire des romans policiers.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97528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Tu choisis la réponse correcte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590800"/>
            <a:ext cx="7620000" cy="914399"/>
          </a:xfrm>
        </p:spPr>
        <p:txBody>
          <a:bodyPr>
            <a:normAutofit fontScale="32500" lnSpcReduction="20000"/>
          </a:bodyPr>
          <a:lstStyle/>
          <a:p>
            <a:endParaRPr lang="fr-FR" sz="5500" dirty="0"/>
          </a:p>
          <a:p>
            <a:r>
              <a:rPr lang="fr-FR" sz="5500" dirty="0">
                <a:hlinkClick r:id="rId2" action="ppaction://hlinksldjump"/>
              </a:rPr>
              <a:t>   Quand </a:t>
            </a:r>
            <a:r>
              <a:rPr lang="fr-FR" sz="5500" dirty="0" smtClean="0">
                <a:hlinkClick r:id="rId2" action="ppaction://hlinksldjump"/>
              </a:rPr>
              <a:t>j‘avons </a:t>
            </a:r>
            <a:r>
              <a:rPr lang="fr-FR" sz="5500" dirty="0">
                <a:hlinkClick r:id="rId2" action="ppaction://hlinksldjump"/>
              </a:rPr>
              <a:t>petit, nous </a:t>
            </a:r>
            <a:r>
              <a:rPr lang="fr-FR" sz="5500" dirty="0" smtClean="0">
                <a:hlinkClick r:id="rId2" action="ppaction://hlinksldjump"/>
              </a:rPr>
              <a:t>allers </a:t>
            </a:r>
            <a:r>
              <a:rPr lang="fr-FR" sz="5500" dirty="0">
                <a:hlinkClick r:id="rId2" action="ppaction://hlinksldjump"/>
              </a:rPr>
              <a:t>à la plage chaque semaine</a:t>
            </a:r>
            <a:r>
              <a:rPr lang="fr-FR" sz="4900" dirty="0">
                <a:hlinkClick r:id="rId2" action="ppaction://hlinksldjump"/>
              </a:rPr>
              <a:t>.</a:t>
            </a:r>
            <a:endParaRPr lang="en-US" sz="49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791634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Font typeface="Wingdings" pitchFamily="2" charset="2"/>
              <a:buChar char="v"/>
            </a:pPr>
            <a:r>
              <a:rPr lang="fr-FR" dirty="0">
                <a:hlinkClick r:id="rId3" action="ppaction://hlinksldjump"/>
              </a:rPr>
              <a:t>   Quand j'étais petit, nous allions à la plage chaque semaine.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4781095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Font typeface="Wingdings" pitchFamily="2" charset="2"/>
              <a:buChar char="v"/>
            </a:pPr>
            <a:r>
              <a:rPr lang="fr-FR" dirty="0">
                <a:hlinkClick r:id="rId2" action="ppaction://hlinksldjump"/>
              </a:rPr>
              <a:t>   Quand </a:t>
            </a:r>
            <a:r>
              <a:rPr lang="fr-FR" dirty="0" smtClean="0">
                <a:hlinkClick r:id="rId2" action="ppaction://hlinksldjump"/>
              </a:rPr>
              <a:t>J’allions </a:t>
            </a:r>
            <a:r>
              <a:rPr lang="fr-FR" dirty="0">
                <a:hlinkClick r:id="rId2" action="ppaction://hlinksldjump"/>
              </a:rPr>
              <a:t>petit, nous allions à la plage chaque semaine.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11204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Tu choisis la réponse correcte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251" y="2514600"/>
            <a:ext cx="6934200" cy="761999"/>
          </a:xfrm>
        </p:spPr>
        <p:txBody>
          <a:bodyPr>
            <a:normAutofit fontScale="62500" lnSpcReduction="20000"/>
          </a:bodyPr>
          <a:lstStyle/>
          <a:p>
            <a:endParaRPr lang="fr-FR" dirty="0"/>
          </a:p>
          <a:p>
            <a:r>
              <a:rPr lang="fr-FR" sz="2900" dirty="0" smtClean="0"/>
              <a:t>   </a:t>
            </a:r>
            <a:r>
              <a:rPr lang="fr-FR" sz="2900" dirty="0" smtClean="0">
                <a:hlinkClick r:id="rId2" action="ppaction://hlinksldjump"/>
              </a:rPr>
              <a:t>Si </a:t>
            </a:r>
            <a:r>
              <a:rPr lang="fr-FR" sz="2900" dirty="0">
                <a:hlinkClick r:id="rId2" action="ppaction://hlinksldjump"/>
              </a:rPr>
              <a:t>nous sortions ce soir ?</a:t>
            </a:r>
            <a:endParaRPr lang="en-US" sz="2900" dirty="0"/>
          </a:p>
        </p:txBody>
      </p:sp>
      <p:sp>
        <p:nvSpPr>
          <p:cNvPr id="4" name="TextBox 3"/>
          <p:cNvSpPr txBox="1"/>
          <p:nvPr/>
        </p:nvSpPr>
        <p:spPr>
          <a:xfrm>
            <a:off x="1475096" y="43434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   </a:t>
            </a:r>
            <a:r>
              <a:rPr lang="fr-FR" dirty="0">
                <a:hlinkClick r:id="rId3" action="ppaction://hlinksldjump"/>
              </a:rPr>
              <a:t>N</a:t>
            </a:r>
            <a:r>
              <a:rPr lang="fr-FR" dirty="0" smtClean="0">
                <a:hlinkClick r:id="rId3" action="ppaction://hlinksldjump"/>
              </a:rPr>
              <a:t>ous sortiez </a:t>
            </a:r>
            <a:r>
              <a:rPr lang="fr-FR" dirty="0">
                <a:hlinkClick r:id="rId3" action="ppaction://hlinksldjump"/>
              </a:rPr>
              <a:t>ce soir 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3251" y="3475461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Font typeface="Wingdings" pitchFamily="2" charset="2"/>
              <a:buChar char="v"/>
            </a:pPr>
            <a:r>
              <a:rPr lang="fr-FR" dirty="0"/>
              <a:t>   </a:t>
            </a:r>
            <a:r>
              <a:rPr lang="fr-FR" dirty="0">
                <a:hlinkClick r:id="rId3" action="ppaction://hlinksldjump"/>
              </a:rPr>
              <a:t>Si nous </a:t>
            </a:r>
            <a:r>
              <a:rPr lang="fr-FR" dirty="0" smtClean="0">
                <a:hlinkClick r:id="rId3" action="ppaction://hlinksldjump"/>
              </a:rPr>
              <a:t>sortais </a:t>
            </a:r>
            <a:r>
              <a:rPr lang="fr-FR" dirty="0">
                <a:hlinkClick r:id="rId3" action="ppaction://hlinksldjump"/>
              </a:rPr>
              <a:t>ce soir 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3712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Tu choisis la réponse correcte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11654"/>
            <a:ext cx="7010400" cy="129539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   </a:t>
            </a:r>
            <a:r>
              <a:rPr lang="en-US" dirty="0">
                <a:hlinkClick r:id="rId2" action="ppaction://hlinksldjump"/>
              </a:rPr>
              <a:t>Ah ! Si </a:t>
            </a:r>
            <a:r>
              <a:rPr lang="en-US" dirty="0" err="1">
                <a:hlinkClick r:id="rId2" action="ppaction://hlinksldjump"/>
              </a:rPr>
              <a:t>j'être</a:t>
            </a:r>
            <a:r>
              <a:rPr lang="en-US" dirty="0">
                <a:hlinkClick r:id="rId2" action="ppaction://hlinksldjump"/>
              </a:rPr>
              <a:t> riche 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3352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   </a:t>
            </a:r>
            <a:r>
              <a:rPr lang="en-US" dirty="0">
                <a:hlinkClick r:id="rId2" action="ppaction://hlinksldjump"/>
              </a:rPr>
              <a:t>Ah ! Si </a:t>
            </a:r>
            <a:r>
              <a:rPr lang="en-US" dirty="0" err="1" smtClean="0">
                <a:hlinkClick r:id="rId2" action="ppaction://hlinksldjump"/>
              </a:rPr>
              <a:t>j'ét</a:t>
            </a:r>
            <a:r>
              <a:rPr lang="en-US" dirty="0" smtClean="0">
                <a:hlinkClick r:id="rId2" action="ppaction://hlinksldjump"/>
              </a:rPr>
              <a:t> </a:t>
            </a:r>
            <a:r>
              <a:rPr lang="en-US" dirty="0">
                <a:hlinkClick r:id="rId2" action="ppaction://hlinksldjump"/>
              </a:rPr>
              <a:t>riche 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42672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   </a:t>
            </a:r>
            <a:r>
              <a:rPr lang="en-US" dirty="0">
                <a:hlinkClick r:id="rId3" action="ppaction://hlinksldjump"/>
              </a:rPr>
              <a:t>Ah ! Si </a:t>
            </a:r>
            <a:r>
              <a:rPr lang="en-US" dirty="0" err="1">
                <a:hlinkClick r:id="rId3" action="ppaction://hlinksldjump"/>
              </a:rPr>
              <a:t>j'étais</a:t>
            </a:r>
            <a:r>
              <a:rPr lang="en-US" dirty="0">
                <a:hlinkClick r:id="rId3" action="ppaction://hlinksldjump"/>
              </a:rPr>
              <a:t> riche 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1805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971800"/>
            <a:ext cx="2819400" cy="599440"/>
          </a:xfrm>
        </p:spPr>
        <p:txBody>
          <a:bodyPr/>
          <a:lstStyle/>
          <a:p>
            <a:r>
              <a:rPr lang="en-US" dirty="0" smtClean="0"/>
              <a:t>If you scored 100%</a:t>
            </a:r>
            <a:br>
              <a:rPr lang="en-US" dirty="0" smtClean="0"/>
            </a:br>
            <a:r>
              <a:rPr lang="en-US" dirty="0" smtClean="0"/>
              <a:t>Bravo!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10" r="14910"/>
          <a:stretch>
            <a:fillRect/>
          </a:stretch>
        </p:blipFill>
        <p:spPr>
          <a:xfrm>
            <a:off x="1524000" y="1905000"/>
            <a:ext cx="2971800" cy="2971800"/>
          </a:xfrm>
        </p:spPr>
      </p:pic>
    </p:spTree>
    <p:extLst>
      <p:ext uri="{BB962C8B-B14F-4D97-AF65-F5344CB8AC3E}">
        <p14:creationId xmlns="" xmlns:p14="http://schemas.microsoft.com/office/powerpoint/2010/main" val="20211917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500" advTm="9000"/>
    </mc:Choice>
    <mc:Fallback>
      <p:transition spd="slow" advTm="9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Imparfait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A system of conjugating verbs used to describe a past action that may or may not be completed. </a:t>
            </a:r>
          </a:p>
          <a:p>
            <a:r>
              <a:rPr lang="en-US" dirty="0" smtClean="0"/>
              <a:t>Including emotions, wishes, or suggestions</a:t>
            </a:r>
          </a:p>
          <a:p>
            <a:r>
              <a:rPr lang="en-US" dirty="0" smtClean="0"/>
              <a:t>Most often used in storytelling.</a:t>
            </a:r>
            <a:endParaRPr lang="en-US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467600" y="5301996"/>
            <a:ext cx="533400" cy="3688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7914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coffee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41" r="1244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Think of the imperfect tense like a melt-in-your-mouth latte:</a:t>
            </a:r>
          </a:p>
          <a:p>
            <a:r>
              <a:rPr lang="en-US" dirty="0" smtClean="0"/>
              <a:t>Start with the base or stem which is the coffee/espresso.</a:t>
            </a:r>
          </a:p>
          <a:p>
            <a:r>
              <a:rPr lang="en-US" dirty="0" smtClean="0"/>
              <a:t>Then, add the correct ending which is the steamed milk. If it’s all done right you have a delicious beverage! If done wrong you have a horrible cup of milky black water. </a:t>
            </a:r>
            <a:endParaRPr lang="en-US" dirty="0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7467600" y="5334000"/>
            <a:ext cx="5334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291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833" y="2211789"/>
            <a:ext cx="6400800" cy="3503211"/>
          </a:xfrm>
        </p:spPr>
        <p:txBody>
          <a:bodyPr/>
          <a:lstStyle/>
          <a:p>
            <a:r>
              <a:rPr lang="en-US" dirty="0" smtClean="0"/>
              <a:t>For all </a:t>
            </a:r>
            <a:r>
              <a:rPr lang="en-US" dirty="0"/>
              <a:t>verbs conjugated </a:t>
            </a:r>
            <a:r>
              <a:rPr lang="en-US" dirty="0" err="1"/>
              <a:t>imparfait</a:t>
            </a:r>
            <a:r>
              <a:rPr lang="en-US" dirty="0"/>
              <a:t>, the endings are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i="1" dirty="0" err="1"/>
              <a:t>Être</a:t>
            </a:r>
            <a:r>
              <a:rPr lang="en-US" dirty="0"/>
              <a:t> is the only irregularly conjugated verb in the imperfect tense.</a:t>
            </a:r>
          </a:p>
          <a:p>
            <a:r>
              <a:rPr lang="en-US" dirty="0"/>
              <a:t>The stem for </a:t>
            </a:r>
            <a:r>
              <a:rPr lang="en-US" dirty="0" err="1"/>
              <a:t>être</a:t>
            </a:r>
            <a:r>
              <a:rPr lang="en-US" dirty="0"/>
              <a:t> is </a:t>
            </a:r>
            <a:r>
              <a:rPr lang="en-US" b="1" dirty="0" err="1"/>
              <a:t>ét</a:t>
            </a:r>
            <a:r>
              <a:rPr lang="en-US" dirty="0"/>
              <a:t>. </a:t>
            </a:r>
            <a:r>
              <a:rPr lang="en-US" dirty="0" smtClean="0"/>
              <a:t>However the endings are still the same. 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78177657"/>
              </p:ext>
            </p:extLst>
          </p:nvPr>
        </p:nvGraphicFramePr>
        <p:xfrm>
          <a:off x="2362200" y="2819400"/>
          <a:ext cx="41148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826"/>
                <a:gridCol w="1863305"/>
                <a:gridCol w="1785669"/>
              </a:tblGrid>
              <a:tr h="419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Singular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Plural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Ais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Ions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Iez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Aient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7419833" y="5029200"/>
            <a:ext cx="609600" cy="415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814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Exemple</a:t>
            </a:r>
            <a:r>
              <a:rPr lang="en-US" dirty="0" smtClean="0"/>
              <a:t> de </a:t>
            </a:r>
            <a:r>
              <a:rPr lang="en-US" dirty="0" err="1" smtClean="0"/>
              <a:t>imparfait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2985700"/>
            <a:ext cx="2057400" cy="64633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 Base    </a:t>
            </a:r>
            <a:r>
              <a:rPr lang="en-US" dirty="0" smtClean="0"/>
              <a:t>=  </a:t>
            </a:r>
            <a:r>
              <a:rPr lang="en-US" b="1" u="sng" dirty="0" err="1" smtClean="0"/>
              <a:t>Ven</a:t>
            </a:r>
            <a:r>
              <a:rPr lang="en-US" dirty="0" err="1" smtClean="0"/>
              <a:t>ons</a:t>
            </a:r>
            <a:endParaRPr lang="en-US" dirty="0" smtClean="0"/>
          </a:p>
          <a:p>
            <a:r>
              <a:rPr lang="en-US" b="1" dirty="0" smtClean="0"/>
              <a:t>(espresso)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2985699"/>
            <a:ext cx="1752600" cy="64633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Ending </a:t>
            </a:r>
            <a:r>
              <a:rPr lang="en-US" dirty="0" smtClean="0"/>
              <a:t>  = </a:t>
            </a:r>
            <a:r>
              <a:rPr lang="en-US" b="1" dirty="0" smtClean="0"/>
              <a:t> </a:t>
            </a:r>
            <a:r>
              <a:rPr lang="en-US" b="1" dirty="0" err="1" smtClean="0"/>
              <a:t>ait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(milk)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19374" y="3809999"/>
            <a:ext cx="5000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        Ending           </a:t>
            </a:r>
            <a:r>
              <a:rPr lang="en-US" dirty="0" err="1" smtClean="0"/>
              <a:t>venait</a:t>
            </a:r>
            <a:r>
              <a:rPr lang="en-US" dirty="0" smtClean="0"/>
              <a:t> (he came)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ven</a:t>
            </a:r>
            <a:r>
              <a:rPr lang="en-US" dirty="0" smtClean="0"/>
              <a:t>)          (</a:t>
            </a:r>
            <a:r>
              <a:rPr lang="en-US" dirty="0" err="1" smtClean="0"/>
              <a:t>ait</a:t>
            </a:r>
            <a:r>
              <a:rPr lang="en-US" dirty="0" smtClean="0"/>
              <a:t>)      </a:t>
            </a:r>
            <a:endParaRPr lang="en-US" dirty="0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7239000" y="5067300"/>
            <a:ext cx="5334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3124200"/>
            <a:ext cx="1981200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Infinitive </a:t>
            </a:r>
            <a:r>
              <a:rPr lang="en-US" dirty="0" smtClean="0"/>
              <a:t>= </a:t>
            </a:r>
            <a:r>
              <a:rPr lang="en-US" dirty="0" err="1" smtClean="0"/>
              <a:t>Venir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67250"/>
            <a:ext cx="6248400" cy="800100"/>
          </a:xfrm>
        </p:spPr>
        <p:txBody>
          <a:bodyPr>
            <a:normAutofit fontScale="25000" lnSpcReduction="20000"/>
          </a:bodyPr>
          <a:lstStyle/>
          <a:p>
            <a:pPr marL="1828800" lvl="4" indent="0">
              <a:buNone/>
            </a:pPr>
            <a:endParaRPr lang="fr-FR" sz="2400" dirty="0"/>
          </a:p>
          <a:p>
            <a:pPr marL="1828800" lvl="4" indent="0">
              <a:buNone/>
            </a:pPr>
            <a:endParaRPr lang="fr-FR" sz="2400" dirty="0" smtClean="0"/>
          </a:p>
          <a:p>
            <a:pPr marL="1828800" lvl="4" indent="0">
              <a:buNone/>
            </a:pPr>
            <a:endParaRPr lang="fr-FR" sz="2400" dirty="0"/>
          </a:p>
          <a:p>
            <a:pPr lvl="4">
              <a:buFont typeface="Wingdings" pitchFamily="2" charset="2"/>
              <a:buChar char="ü"/>
            </a:pPr>
            <a:r>
              <a:rPr lang="fr-FR" sz="9600" dirty="0" smtClean="0"/>
              <a:t>Il </a:t>
            </a:r>
            <a:r>
              <a:rPr lang="fr-FR" sz="9600" dirty="0"/>
              <a:t>venait me voir fréquemment. </a:t>
            </a:r>
            <a:endParaRPr lang="fr-FR" sz="9600" dirty="0" smtClean="0"/>
          </a:p>
          <a:p>
            <a:endParaRPr lang="fr-FR" dirty="0"/>
          </a:p>
          <a:p>
            <a:endParaRPr lang="en-US" dirty="0"/>
          </a:p>
        </p:txBody>
      </p:sp>
      <p:sp>
        <p:nvSpPr>
          <p:cNvPr id="13" name="Plus 12"/>
          <p:cNvSpPr/>
          <p:nvPr/>
        </p:nvSpPr>
        <p:spPr>
          <a:xfrm>
            <a:off x="3228974" y="3904565"/>
            <a:ext cx="428625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qual 13"/>
          <p:cNvSpPr/>
          <p:nvPr/>
        </p:nvSpPr>
        <p:spPr>
          <a:xfrm>
            <a:off x="4343400" y="3914089"/>
            <a:ext cx="457200" cy="457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134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Latte List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11740" y="254686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Mocha Latte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08578" y="3382706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Cinnamon Dolce Latte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217753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 action="ppaction://hlinksldjump"/>
              </a:rPr>
              <a:t>Vanilla Latte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23363" y="3001285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 action="ppaction://hlinksldjump"/>
              </a:rPr>
              <a:t>Pumpkin Spice Latte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3370617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 action="ppaction://hlinksldjump"/>
              </a:rPr>
              <a:t>The Hooded Sweatshirt Latte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23363" y="21775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  <a:hlinkClick r:id="rId7" action="ppaction://hlinksldjump"/>
              </a:rPr>
              <a:t>Breve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7" action="ppaction://hlinksldjump"/>
              </a:rPr>
              <a:t> Latte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3363" y="259787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8" action="ppaction://hlinksldjump"/>
              </a:rPr>
              <a:t>Carmel Latte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11740" y="3001285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hlinkClick r:id="rId9" action="ppaction://hlinksldjump"/>
              </a:rPr>
              <a:t>Hazelnut Latte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Sun 13">
            <a:hlinkClick r:id="rId10" action="ppaction://hlinksldjump"/>
          </p:cNvPr>
          <p:cNvSpPr/>
          <p:nvPr/>
        </p:nvSpPr>
        <p:spPr>
          <a:xfrm>
            <a:off x="4419600" y="5638800"/>
            <a:ext cx="228600" cy="28098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74639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6516" y="2151797"/>
            <a:ext cx="4495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Oui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c'est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bon!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4164273" y="3568890"/>
            <a:ext cx="6858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1570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dirty="0"/>
              <a:t>Tu choisis la réponse correcte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886200"/>
            <a:ext cx="6400800" cy="685800"/>
          </a:xfrm>
        </p:spPr>
        <p:txBody>
          <a:bodyPr/>
          <a:lstStyle/>
          <a:p>
            <a:pPr marL="285750" indent="-285750"/>
            <a:r>
              <a:rPr lang="fr-FR" dirty="0">
                <a:hlinkClick r:id="rId2" action="ppaction://hlinksldjump"/>
              </a:rPr>
              <a:t>La boulangère rendait la </a:t>
            </a:r>
            <a:r>
              <a:rPr lang="fr-FR" dirty="0" smtClean="0">
                <a:hlinkClick r:id="rId2" action="ppaction://hlinksldjump"/>
              </a:rPr>
              <a:t>monnaie.</a:t>
            </a:r>
            <a:endParaRPr lang="en-US" dirty="0">
              <a:hlinkClick r:id="rId2" action="ppaction://hlinksldjump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1295400" y="2939534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smtClean="0">
                <a:hlinkClick r:id="rId3" action="ppaction://hlinksldjump"/>
              </a:rPr>
              <a:t>La </a:t>
            </a:r>
            <a:r>
              <a:rPr lang="en-US" dirty="0" err="1" smtClean="0">
                <a:hlinkClick r:id="rId3" action="ppaction://hlinksldjump"/>
              </a:rPr>
              <a:t>boulangère</a:t>
            </a:r>
            <a:r>
              <a:rPr lang="en-US" dirty="0" smtClean="0">
                <a:hlinkClick r:id="rId3" action="ppaction://hlinksldjump"/>
              </a:rPr>
              <a:t> </a:t>
            </a:r>
            <a:r>
              <a:rPr lang="en-US" dirty="0" err="1" smtClean="0">
                <a:hlinkClick r:id="rId3" action="ppaction://hlinksldjump"/>
              </a:rPr>
              <a:t>rendais</a:t>
            </a:r>
            <a:r>
              <a:rPr lang="en-US" dirty="0" smtClean="0">
                <a:hlinkClick r:id="rId3" action="ppaction://hlinksldjump"/>
              </a:rPr>
              <a:t> la </a:t>
            </a:r>
            <a:r>
              <a:rPr lang="en-US" dirty="0" err="1" smtClean="0">
                <a:hlinkClick r:id="rId3" action="ppaction://hlinksldjump"/>
              </a:rPr>
              <a:t>monnaie</a:t>
            </a:r>
            <a:r>
              <a:rPr lang="en-US" dirty="0" smtClean="0">
                <a:hlinkClick r:id="rId3" action="ppaction://hlinksldjump"/>
              </a:rPr>
              <a:t>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86301" y="5029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smtClean="0">
                <a:hlinkClick r:id="rId3" action="ppaction://hlinksldjump"/>
              </a:rPr>
              <a:t>La </a:t>
            </a:r>
            <a:r>
              <a:rPr lang="en-US" dirty="0" err="1" smtClean="0">
                <a:hlinkClick r:id="rId3" action="ppaction://hlinksldjump"/>
              </a:rPr>
              <a:t>boulangère</a:t>
            </a:r>
            <a:r>
              <a:rPr lang="en-US" dirty="0" smtClean="0">
                <a:hlinkClick r:id="rId3" action="ppaction://hlinksldjump"/>
              </a:rPr>
              <a:t> </a:t>
            </a:r>
            <a:r>
              <a:rPr lang="en-US" dirty="0" err="1" smtClean="0">
                <a:hlinkClick r:id="rId3" action="ppaction://hlinksldjump"/>
              </a:rPr>
              <a:t>rendions</a:t>
            </a:r>
            <a:r>
              <a:rPr lang="en-US" dirty="0" smtClean="0">
                <a:hlinkClick r:id="rId3" action="ppaction://hlinksldjump"/>
              </a:rPr>
              <a:t> la </a:t>
            </a:r>
            <a:r>
              <a:rPr lang="en-US" dirty="0" err="1" smtClean="0">
                <a:hlinkClick r:id="rId3" action="ppaction://hlinksldjump"/>
              </a:rPr>
              <a:t>monnaie</a:t>
            </a:r>
            <a:r>
              <a:rPr lang="en-US" dirty="0" smtClean="0">
                <a:hlinkClick r:id="rId3" action="ppaction://hlinksldjump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28946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581400"/>
            <a:ext cx="2770496" cy="797257"/>
          </a:xfrm>
        </p:spPr>
        <p:txBody>
          <a:bodyPr/>
          <a:lstStyle/>
          <a:p>
            <a:r>
              <a:rPr lang="en-US" dirty="0" err="1" smtClean="0"/>
              <a:t>Réessayez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85344" y="2133600"/>
            <a:ext cx="4373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pas de café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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Action Button: Return 5">
            <a:hlinkClick r:id="" action="ppaction://hlinkshowjump?jump=lastslideviewed" highlightClick="1"/>
          </p:cNvPr>
          <p:cNvSpPr/>
          <p:nvPr/>
        </p:nvSpPr>
        <p:spPr>
          <a:xfrm>
            <a:off x="4311396" y="3581400"/>
            <a:ext cx="521208" cy="6858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7086600" y="4789796"/>
            <a:ext cx="7620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3852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398</TotalTime>
  <Words>460</Words>
  <Application>Microsoft Office PowerPoint</Application>
  <PresentationFormat>On-screen Show (4:3)</PresentationFormat>
  <Paragraphs>95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Couture</vt:lpstr>
      <vt:lpstr> Imperfect Tense</vt:lpstr>
      <vt:lpstr>Imparfait</vt:lpstr>
      <vt:lpstr>Think coffee</vt:lpstr>
      <vt:lpstr>recipe</vt:lpstr>
      <vt:lpstr>Exemple de imparfait</vt:lpstr>
      <vt:lpstr>Latte List </vt:lpstr>
      <vt:lpstr>Slide 7</vt:lpstr>
      <vt:lpstr>Tu choisis la réponse correcte</vt:lpstr>
      <vt:lpstr>Slide 9</vt:lpstr>
      <vt:lpstr>Tu choisis la réponse correcte</vt:lpstr>
      <vt:lpstr>Tu choisis la réponse correcte</vt:lpstr>
      <vt:lpstr>Tu choisis la réponse correcte</vt:lpstr>
      <vt:lpstr>Tu choisis la réponse correcte</vt:lpstr>
      <vt:lpstr>Tu choisis la réponse correcte</vt:lpstr>
      <vt:lpstr>Tu choisis la réponse correcte</vt:lpstr>
      <vt:lpstr>Tu choisis la réponse correcte</vt:lpstr>
      <vt:lpstr>If you scored 100% Bravo!</vt:lpstr>
    </vt:vector>
  </TitlesOfParts>
  <Company>Western Kentucky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Imparfait</dc:title>
  <dc:creator>Academic Technology</dc:creator>
  <cp:lastModifiedBy>Nathan</cp:lastModifiedBy>
  <cp:revision>83</cp:revision>
  <dcterms:created xsi:type="dcterms:W3CDTF">2011-10-13T02:23:11Z</dcterms:created>
  <dcterms:modified xsi:type="dcterms:W3CDTF">2011-10-16T11:15:07Z</dcterms:modified>
</cp:coreProperties>
</file>