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1" r:id="rId6"/>
    <p:sldId id="263" r:id="rId7"/>
    <p:sldId id="265" r:id="rId8"/>
    <p:sldId id="264"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1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04732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51268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08864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52376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6896A17-85AD-F145-933A-707F1747E4C0}" type="datetimeFigureOut">
              <a:rPr lang="en-US" smtClean="0"/>
              <a:t>4/28/17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1760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46896A17-85AD-F145-933A-707F1747E4C0}" type="datetimeFigureOut">
              <a:rPr lang="en-US" smtClean="0"/>
              <a:t>4/28/17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22343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46896A17-85AD-F145-933A-707F1747E4C0}" type="datetimeFigureOut">
              <a:rPr lang="en-US" smtClean="0"/>
              <a:t>4/28/17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205124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46896A17-85AD-F145-933A-707F1747E4C0}" type="datetimeFigureOut">
              <a:rPr lang="en-US" smtClean="0"/>
              <a:t>4/28/17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00403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6A17-85AD-F145-933A-707F1747E4C0}" type="datetimeFigureOut">
              <a:rPr lang="en-US" smtClean="0"/>
              <a:t>4/28/17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75002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6896A17-85AD-F145-933A-707F1747E4C0}" type="datetimeFigureOut">
              <a:rPr lang="en-US" smtClean="0"/>
              <a:t>4/28/17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20680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6896A17-85AD-F145-933A-707F1747E4C0}" type="datetimeFigureOut">
              <a:rPr lang="en-US" smtClean="0"/>
              <a:t>4/28/17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1785555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96A17-85AD-F145-933A-707F1747E4C0}" type="datetimeFigureOut">
              <a:rPr lang="en-US" smtClean="0"/>
              <a:t>4/28/17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58F54-84D3-D148-8C22-FC133173F9A8}" type="slidenum">
              <a:rPr lang="en-US" smtClean="0"/>
              <a:t>‹#›</a:t>
            </a:fld>
            <a:endParaRPr lang="en-US"/>
          </a:p>
        </p:txBody>
      </p:sp>
    </p:spTree>
    <p:extLst>
      <p:ext uri="{BB962C8B-B14F-4D97-AF65-F5344CB8AC3E}">
        <p14:creationId xmlns:p14="http://schemas.microsoft.com/office/powerpoint/2010/main" val="243951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wku.edu/nathan.love/101-102/f102spring2016biterm.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wku.edu/nathan.love/101-102/projet_102_spring2016_martin_guerre.html" TargetMode="External"/><Relationship Id="rId3" Type="http://schemas.openxmlformats.org/officeDocument/2006/relationships/hyperlink" Target="http://people.wku.edu/nathan.love/101-102/projet_102_fall2015_choriste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eople.wku.edu/nathan.love/101-102/interact101-102/au_revoir_03.htm" TargetMode="External"/><Relationship Id="rId4" Type="http://schemas.openxmlformats.org/officeDocument/2006/relationships/hyperlink" Target="http://people.wku.edu/nathan.love/101-102/interact101-102/au_revoir_04.htm" TargetMode="External"/><Relationship Id="rId5" Type="http://schemas.openxmlformats.org/officeDocument/2006/relationships/hyperlink" Target="http://people.wku.edu/nathan.love/101-102/interact101-102/au_revoir_09.htm" TargetMode="External"/><Relationship Id="rId6" Type="http://schemas.openxmlformats.org/officeDocument/2006/relationships/hyperlink" Target="http://people.wku.edu/nathan.love/101-102/interact101-102/au_revoir_10.htm" TargetMode="External"/><Relationship Id="rId7" Type="http://schemas.openxmlformats.org/officeDocument/2006/relationships/hyperlink" Target="http://people.wku.edu/nathan.love/101-102/interact101-102/choristes_mathieu_mere.htm" TargetMode="External"/><Relationship Id="rId1" Type="http://schemas.openxmlformats.org/officeDocument/2006/relationships/slideLayout" Target="../slideLayouts/slideLayout2.xml"/><Relationship Id="rId2" Type="http://schemas.openxmlformats.org/officeDocument/2006/relationships/hyperlink" Target="http://people.wku.edu/nathan.love/101-102/interact101-102/fm08_video_txt.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wku.edu/nathan.love/Multi-handouts/manieres_de_table.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eople.wku.edu/nathan.love/Multi-handouts/tenses.htm%23passecompose" TargetMode="External"/><Relationship Id="rId4" Type="http://schemas.openxmlformats.org/officeDocument/2006/relationships/hyperlink" Target="http://people.wku.edu/nathan.love/verbs.html" TargetMode="External"/><Relationship Id="rId5" Type="http://schemas.openxmlformats.org/officeDocument/2006/relationships/hyperlink" Target="http://people.wku.edu/nathan.love/Multi-handouts/house_etre.htm" TargetMode="External"/><Relationship Id="rId6" Type="http://schemas.openxmlformats.org/officeDocument/2006/relationships/hyperlink" Target="http://people.wku.edu/nathan.love/Multi-handouts/tenses.htm%23imparfait" TargetMode="External"/><Relationship Id="rId7" Type="http://schemas.openxmlformats.org/officeDocument/2006/relationships/hyperlink" Target="http://people.wku.edu/nathan.love/101-102/interact101-102/fm07_25_quel_temps.htm" TargetMode="External"/><Relationship Id="rId8" Type="http://schemas.openxmlformats.org/officeDocument/2006/relationships/hyperlink" Target="http://www.bonjourdefrance.com/exercices/contenu/10/grammaire/164.html" TargetMode="External"/><Relationship Id="rId1" Type="http://schemas.openxmlformats.org/officeDocument/2006/relationships/slideLayout" Target="../slideLayouts/slideLayout2.xml"/><Relationship Id="rId2" Type="http://schemas.openxmlformats.org/officeDocument/2006/relationships/hyperlink" Target="http://people.wku.edu/nathan.love/interactivites_101-102_francais_monde.htm%23unit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eople.wku.edu/nathan.love/101-102/interact101-102/fm04_24_le_temps.htm" TargetMode="External"/><Relationship Id="rId4" Type="http://schemas.openxmlformats.org/officeDocument/2006/relationships/hyperlink" Target="http://people.wku.edu/nathan.love/101-102/interact101-102/fm07_21_imparfait.htm" TargetMode="External"/><Relationship Id="rId5" Type="http://schemas.openxmlformats.org/officeDocument/2006/relationships/hyperlink" Target="http://people.wku.edu/nathan.love/101-102/interact101-102/fm07_07_mes_vacances.htm" TargetMode="External"/><Relationship Id="rId1" Type="http://schemas.openxmlformats.org/officeDocument/2006/relationships/slideLayout" Target="../slideLayouts/slideLayout2.xml"/><Relationship Id="rId2" Type="http://schemas.openxmlformats.org/officeDocument/2006/relationships/hyperlink" Target="http://people.wku.edu/nathan.love/420grammar/lettre_personnelle.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eople.wku.edu/nathan.love/101-102/interact101-102/r-p_u07_articles.htm" TargetMode="External"/><Relationship Id="rId4" Type="http://schemas.openxmlformats.org/officeDocument/2006/relationships/hyperlink" Target="http://people.wku.edu/nathan.love/101-102/interact101-102/fm08_12_partitif_ou_non.htm" TargetMode="External"/><Relationship Id="rId1" Type="http://schemas.openxmlformats.org/officeDocument/2006/relationships/slideLayout" Target="../slideLayouts/slideLayout2.xml"/><Relationship Id="rId2" Type="http://schemas.openxmlformats.org/officeDocument/2006/relationships/hyperlink" Target="http://people.wku.edu/nathan.love/101-102/interact101-102/fm08_11_partitif.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F102 </a:t>
            </a:r>
            <a:r>
              <a:rPr lang="en-US" dirty="0" err="1" smtClean="0"/>
              <a:t>Troisième</a:t>
            </a:r>
            <a:r>
              <a:rPr lang="en-US" dirty="0" smtClean="0"/>
              <a:t> </a:t>
            </a:r>
            <a:r>
              <a:rPr lang="en-US" dirty="0" err="1" smtClean="0"/>
              <a:t>Examen</a:t>
            </a:r>
            <a:endParaRPr lang="en-US" dirty="0"/>
          </a:p>
        </p:txBody>
      </p:sp>
      <p:sp>
        <p:nvSpPr>
          <p:cNvPr id="3" name="Subtitle 2"/>
          <p:cNvSpPr>
            <a:spLocks noGrp="1"/>
          </p:cNvSpPr>
          <p:nvPr>
            <p:ph type="subTitle" idx="1"/>
          </p:nvPr>
        </p:nvSpPr>
        <p:spPr/>
        <p:txBody>
          <a:bodyPr/>
          <a:lstStyle/>
          <a:p>
            <a:r>
              <a:rPr lang="en-US" dirty="0" err="1" smtClean="0"/>
              <a:t>Révision</a:t>
            </a:r>
            <a:endParaRPr lang="en-US" dirty="0"/>
          </a:p>
        </p:txBody>
      </p:sp>
    </p:spTree>
    <p:extLst>
      <p:ext uri="{BB962C8B-B14F-4D97-AF65-F5344CB8AC3E}">
        <p14:creationId xmlns:p14="http://schemas.microsoft.com/office/powerpoint/2010/main" val="527643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exam 3</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Not meant to test how well one can review, although review should prove helpful.</a:t>
            </a:r>
          </a:p>
          <a:p>
            <a:r>
              <a:rPr lang="en-US" dirty="0" smtClean="0"/>
              <a:t>Is meant to assess degree of accomplishment of </a:t>
            </a:r>
            <a:r>
              <a:rPr lang="en-US" dirty="0" smtClean="0">
                <a:hlinkClick r:id="rId2"/>
              </a:rPr>
              <a:t>course objectives and outcomes</a:t>
            </a:r>
            <a:r>
              <a:rPr lang="en-US" dirty="0" smtClean="0"/>
              <a:t>.</a:t>
            </a:r>
          </a:p>
          <a:p>
            <a:r>
              <a:rPr lang="en-US" dirty="0" smtClean="0"/>
              <a:t>These skills, in turn, cannot be acquired simply by a review process; they require sustained practice and exposure to the language.</a:t>
            </a:r>
          </a:p>
          <a:p>
            <a:r>
              <a:rPr lang="en-US" i="1" dirty="0" smtClean="0">
                <a:solidFill>
                  <a:srgbClr val="0000FF"/>
                </a:solidFill>
              </a:rPr>
              <a:t>Tip: review old quizzes, too!</a:t>
            </a:r>
            <a:endParaRPr lang="en-US" i="1" dirty="0">
              <a:solidFill>
                <a:srgbClr val="0000FF"/>
              </a:solidFill>
            </a:endParaRPr>
          </a:p>
        </p:txBody>
      </p:sp>
    </p:spTree>
    <p:extLst>
      <p:ext uri="{BB962C8B-B14F-4D97-AF65-F5344CB8AC3E}">
        <p14:creationId xmlns:p14="http://schemas.microsoft.com/office/powerpoint/2010/main" val="2398951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Expression </a:t>
            </a:r>
            <a:r>
              <a:rPr lang="en-US" b="1" dirty="0" err="1"/>
              <a:t>Orale</a:t>
            </a:r>
            <a:endParaRPr lang="en-US" dirty="0"/>
          </a:p>
        </p:txBody>
      </p:sp>
      <p:sp>
        <p:nvSpPr>
          <p:cNvPr id="3" name="Content Placeholder 2"/>
          <p:cNvSpPr>
            <a:spLocks noGrp="1"/>
          </p:cNvSpPr>
          <p:nvPr>
            <p:ph idx="1"/>
          </p:nvPr>
        </p:nvSpPr>
        <p:spPr/>
        <p:txBody>
          <a:bodyPr>
            <a:normAutofit/>
          </a:bodyPr>
          <a:lstStyle/>
          <a:p>
            <a:r>
              <a:rPr lang="en-US" dirty="0"/>
              <a:t>Answer as fully as possible in French with mostly vocabulary learned to date</a:t>
            </a:r>
            <a:r>
              <a:rPr lang="en-US" dirty="0" smtClean="0"/>
              <a:t>.</a:t>
            </a:r>
          </a:p>
          <a:p>
            <a:r>
              <a:rPr lang="en-US" dirty="0" smtClean="0">
                <a:cs typeface="Times New Roman"/>
              </a:rPr>
              <a:t>Pronunciation, completeness, appropriate vocabulary, comprehensibility, flow.</a:t>
            </a:r>
            <a:endParaRPr lang="en-US" dirty="0">
              <a:cs typeface="Times New Roman"/>
            </a:endParaRPr>
          </a:p>
          <a:p>
            <a:r>
              <a:rPr lang="en-US" dirty="0"/>
              <a:t>You will draw blindly about eight questions of which you will be expected to answer </a:t>
            </a:r>
            <a:r>
              <a:rPr lang="en-US" dirty="0" smtClean="0"/>
              <a:t>five : </a:t>
            </a:r>
            <a:r>
              <a:rPr lang="en-US" u="sng" dirty="0" smtClean="0">
                <a:hlinkClick r:id="rId2"/>
              </a:rPr>
              <a:t>projet</a:t>
            </a:r>
            <a:r>
              <a:rPr lang="en-US" dirty="0" smtClean="0"/>
              <a:t>.</a:t>
            </a:r>
            <a:endParaRPr lang="en-US" dirty="0">
              <a:hlinkClick r:id="rId3"/>
            </a:endParaRPr>
          </a:p>
          <a:p>
            <a:endParaRPr lang="en-US" dirty="0"/>
          </a:p>
        </p:txBody>
      </p:sp>
    </p:spTree>
    <p:extLst>
      <p:ext uri="{BB962C8B-B14F-4D97-AF65-F5344CB8AC3E}">
        <p14:creationId xmlns:p14="http://schemas.microsoft.com/office/powerpoint/2010/main" val="30139369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Compréhension</a:t>
            </a:r>
            <a:r>
              <a:rPr lang="en-US" sz="3600" b="1" dirty="0"/>
              <a:t> </a:t>
            </a:r>
            <a:r>
              <a:rPr lang="en-US" sz="3600" b="1" dirty="0" err="1"/>
              <a:t>orale</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t>To </a:t>
            </a:r>
            <a:r>
              <a:rPr lang="en-US" dirty="0"/>
              <a:t>evaluate your performance: understanding of messages conveyed at native rate of speech and important vocabulary, without necessarily comprehending every word or </a:t>
            </a:r>
            <a:r>
              <a:rPr lang="en-US" dirty="0" smtClean="0"/>
              <a:t>phrase : </a:t>
            </a:r>
          </a:p>
          <a:p>
            <a:pPr marL="0" indent="0">
              <a:buNone/>
            </a:pPr>
            <a:r>
              <a:rPr lang="en-US" dirty="0" smtClean="0"/>
              <a:t>au </a:t>
            </a:r>
            <a:r>
              <a:rPr lang="en-US" dirty="0" err="1">
                <a:hlinkClick r:id="rId2"/>
              </a:rPr>
              <a:t>marché</a:t>
            </a:r>
            <a:r>
              <a:rPr lang="en-US" dirty="0">
                <a:hlinkClick r:id="rId2"/>
              </a:rPr>
              <a:t> TXT</a:t>
            </a:r>
            <a:r>
              <a:rPr lang="en-US" dirty="0"/>
              <a:t> (Chap. 8 [fm08_video_txt.htm]) and/or scenes </a:t>
            </a:r>
            <a:r>
              <a:rPr lang="en-US" dirty="0"/>
              <a:t>(</a:t>
            </a:r>
            <a:r>
              <a:rPr lang="en-US" dirty="0">
                <a:hlinkClick r:id="rId3"/>
              </a:rPr>
              <a:t>1</a:t>
            </a:r>
            <a:r>
              <a:rPr lang="en-US" dirty="0"/>
              <a:t>, </a:t>
            </a:r>
            <a:r>
              <a:rPr lang="en-US" dirty="0">
                <a:hlinkClick r:id="rId4"/>
              </a:rPr>
              <a:t>2</a:t>
            </a:r>
            <a:r>
              <a:rPr lang="en-US" dirty="0"/>
              <a:t>, </a:t>
            </a:r>
            <a:r>
              <a:rPr lang="en-US" dirty="0">
                <a:hlinkClick r:id="rId5"/>
              </a:rPr>
              <a:t>3</a:t>
            </a:r>
            <a:r>
              <a:rPr lang="en-US" dirty="0"/>
              <a:t>, </a:t>
            </a:r>
            <a:r>
              <a:rPr lang="en-US" dirty="0">
                <a:hlinkClick r:id="rId6"/>
              </a:rPr>
              <a:t>4</a:t>
            </a:r>
            <a:r>
              <a:rPr lang="en-US" dirty="0"/>
              <a:t>) from </a:t>
            </a:r>
            <a:r>
              <a:rPr lang="en-US" i="1" dirty="0"/>
              <a:t>Au revoir les </a:t>
            </a:r>
            <a:r>
              <a:rPr lang="en-US" i="1" dirty="0" err="1"/>
              <a:t>enfants</a:t>
            </a:r>
            <a:r>
              <a:rPr lang="en-US" dirty="0" smtClean="0"/>
              <a:t>.</a:t>
            </a:r>
            <a:r>
              <a:rPr lang="en-US" sz="2400" b="1" dirty="0"/>
              <a:t>	</a:t>
            </a:r>
            <a:endParaRPr lang="en-US" sz="2400" b="1" dirty="0" smtClean="0"/>
          </a:p>
          <a:p>
            <a:pPr marL="0" indent="0">
              <a:buNone/>
            </a:pPr>
            <a:endParaRPr lang="en-US" sz="2400" b="1" dirty="0">
              <a:solidFill>
                <a:srgbClr val="000000"/>
              </a:solidFill>
              <a:hlinkClick r:id="rId7"/>
            </a:endParaRPr>
          </a:p>
        </p:txBody>
      </p:sp>
    </p:spTree>
    <p:extLst>
      <p:ext uri="{BB962C8B-B14F-4D97-AF65-F5344CB8AC3E}">
        <p14:creationId xmlns:p14="http://schemas.microsoft.com/office/powerpoint/2010/main" val="32072904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a:t>Lecture (</a:t>
            </a:r>
            <a:r>
              <a:rPr lang="en-US" sz="3600" b="1" i="1" dirty="0"/>
              <a:t>Reading</a:t>
            </a:r>
            <a:r>
              <a:rPr lang="en-US" sz="3600" b="1" dirty="0"/>
              <a:t>)				</a:t>
            </a:r>
          </a:p>
        </p:txBody>
      </p:sp>
      <p:sp>
        <p:nvSpPr>
          <p:cNvPr id="3" name="Content Placeholder 2"/>
          <p:cNvSpPr>
            <a:spLocks noGrp="1"/>
          </p:cNvSpPr>
          <p:nvPr>
            <p:ph idx="1"/>
          </p:nvPr>
        </p:nvSpPr>
        <p:spPr>
          <a:xfrm>
            <a:off x="457200" y="1219200"/>
            <a:ext cx="8229600" cy="4906963"/>
          </a:xfrm>
        </p:spPr>
        <p:txBody>
          <a:bodyPr>
            <a:normAutofit/>
          </a:bodyPr>
          <a:lstStyle/>
          <a:p>
            <a:r>
              <a:rPr lang="en-US" dirty="0"/>
              <a:t>questions and answers provided in French to demonstrate comprehension</a:t>
            </a:r>
          </a:p>
          <a:p>
            <a:r>
              <a:rPr lang="en-US" dirty="0" err="1" smtClean="0"/>
              <a:t>préparation</a:t>
            </a:r>
            <a:r>
              <a:rPr lang="en-US" dirty="0" smtClean="0"/>
              <a:t> </a:t>
            </a:r>
            <a:r>
              <a:rPr lang="en-US" dirty="0"/>
              <a:t>et </a:t>
            </a:r>
            <a:r>
              <a:rPr lang="en-US" dirty="0" err="1"/>
              <a:t>révision</a:t>
            </a:r>
            <a:r>
              <a:rPr lang="en-US" dirty="0"/>
              <a:t>: </a:t>
            </a:r>
            <a:r>
              <a:rPr lang="en-US" dirty="0" smtClean="0"/>
              <a:t>“Les </a:t>
            </a:r>
            <a:r>
              <a:rPr lang="en-US" dirty="0" err="1"/>
              <a:t>repas</a:t>
            </a:r>
            <a:r>
              <a:rPr lang="en-US" dirty="0"/>
              <a:t> en </a:t>
            </a:r>
            <a:r>
              <a:rPr lang="en-US" dirty="0" smtClean="0"/>
              <a:t>France” </a:t>
            </a:r>
            <a:r>
              <a:rPr lang="en-US" i="1" dirty="0" err="1"/>
              <a:t>Français</a:t>
            </a:r>
            <a:r>
              <a:rPr lang="en-US" i="1" dirty="0"/>
              <a:t>-Monde</a:t>
            </a:r>
            <a:r>
              <a:rPr lang="en-US" dirty="0"/>
              <a:t>, </a:t>
            </a:r>
            <a:r>
              <a:rPr lang="en-US" dirty="0" err="1"/>
              <a:t>à</a:t>
            </a:r>
            <a:r>
              <a:rPr lang="en-US" dirty="0"/>
              <a:t> la page 240 </a:t>
            </a:r>
            <a:r>
              <a:rPr lang="en-US" dirty="0">
                <a:solidFill>
                  <a:srgbClr val="0000FF"/>
                </a:solidFill>
              </a:rPr>
              <a:t>OR</a:t>
            </a:r>
            <a:r>
              <a:rPr lang="en-US" dirty="0"/>
              <a:t> </a:t>
            </a:r>
            <a:r>
              <a:rPr lang="en-US" dirty="0" smtClean="0"/>
              <a:t>“Le stage </a:t>
            </a:r>
            <a:r>
              <a:rPr lang="en-US" dirty="0"/>
              <a:t>en Suisse </a:t>
            </a:r>
            <a:r>
              <a:rPr lang="en-US" dirty="0" err="1" smtClean="0"/>
              <a:t>romande</a:t>
            </a:r>
            <a:r>
              <a:rPr lang="en-US" dirty="0" smtClean="0"/>
              <a:t>” </a:t>
            </a:r>
            <a:r>
              <a:rPr lang="en-US" i="1" dirty="0" err="1"/>
              <a:t>Français</a:t>
            </a:r>
            <a:r>
              <a:rPr lang="en-US" i="1" dirty="0"/>
              <a:t>-Monde</a:t>
            </a:r>
            <a:r>
              <a:rPr lang="en-US" dirty="0"/>
              <a:t>, </a:t>
            </a:r>
            <a:r>
              <a:rPr lang="en-US" dirty="0" err="1"/>
              <a:t>à</a:t>
            </a:r>
            <a:r>
              <a:rPr lang="en-US" dirty="0"/>
              <a:t> la page 182 </a:t>
            </a:r>
            <a:r>
              <a:rPr lang="en-US" dirty="0">
                <a:solidFill>
                  <a:srgbClr val="0000FF"/>
                </a:solidFill>
              </a:rPr>
              <a:t>OR</a:t>
            </a:r>
            <a:r>
              <a:rPr lang="en-US" dirty="0" smtClean="0"/>
              <a:t> “</a:t>
            </a:r>
            <a:r>
              <a:rPr lang="en-US" dirty="0" err="1" smtClean="0">
                <a:hlinkClick r:id="rId2"/>
              </a:rPr>
              <a:t>manières</a:t>
            </a:r>
            <a:r>
              <a:rPr lang="en-US" dirty="0" smtClean="0">
                <a:hlinkClick r:id="rId2"/>
              </a:rPr>
              <a:t> </a:t>
            </a:r>
            <a:r>
              <a:rPr lang="en-US" dirty="0">
                <a:hlinkClick r:id="rId2"/>
              </a:rPr>
              <a:t>de </a:t>
            </a:r>
            <a:r>
              <a:rPr lang="en-US" dirty="0" smtClean="0">
                <a:hlinkClick r:id="rId2"/>
              </a:rPr>
              <a:t>table</a:t>
            </a:r>
            <a:r>
              <a:rPr lang="en-US" dirty="0" smtClean="0"/>
              <a:t>”.</a:t>
            </a:r>
            <a:endParaRPr lang="en-US" dirty="0"/>
          </a:p>
        </p:txBody>
      </p:sp>
    </p:spTree>
    <p:extLst>
      <p:ext uri="{BB962C8B-B14F-4D97-AF65-F5344CB8AC3E}">
        <p14:creationId xmlns:p14="http://schemas.microsoft.com/office/powerpoint/2010/main" val="24294638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a:bodyPr>
          <a:lstStyle/>
          <a:p>
            <a:r>
              <a:rPr lang="en-US" sz="3000" dirty="0" smtClean="0"/>
              <a:t>Le passé </a:t>
            </a:r>
            <a:r>
              <a:rPr lang="en-US" sz="3000" dirty="0" err="1" smtClean="0"/>
              <a:t>composé</a:t>
            </a:r>
            <a:r>
              <a:rPr lang="en-US" sz="3000" dirty="0" smtClean="0"/>
              <a:t> (</a:t>
            </a:r>
            <a:r>
              <a:rPr lang="en-US" sz="3000" dirty="0" err="1" smtClean="0"/>
              <a:t>avoir</a:t>
            </a:r>
            <a:r>
              <a:rPr lang="en-US" sz="3000" dirty="0" smtClean="0"/>
              <a:t> </a:t>
            </a:r>
            <a:r>
              <a:rPr lang="en-US" sz="3000" i="1" dirty="0" err="1" smtClean="0"/>
              <a:t>français</a:t>
            </a:r>
            <a:r>
              <a:rPr lang="en-US" sz="3000" i="1" dirty="0" smtClean="0"/>
              <a:t>-monde </a:t>
            </a:r>
            <a:r>
              <a:rPr lang="en-US" sz="3000" dirty="0" smtClean="0"/>
              <a:t>Chap. 5) (</a:t>
            </a:r>
            <a:r>
              <a:rPr lang="en-US" sz="3000" dirty="0" err="1" smtClean="0"/>
              <a:t>être</a:t>
            </a:r>
            <a:r>
              <a:rPr lang="en-US" sz="3000" dirty="0" smtClean="0"/>
              <a:t> </a:t>
            </a:r>
            <a:r>
              <a:rPr lang="en-US" sz="3000" i="1" dirty="0" err="1"/>
              <a:t>français</a:t>
            </a:r>
            <a:r>
              <a:rPr lang="en-US" sz="3000" i="1" dirty="0"/>
              <a:t>-monde </a:t>
            </a:r>
            <a:r>
              <a:rPr lang="en-US" sz="3000" i="1" dirty="0" smtClean="0"/>
              <a:t>Chap. 6</a:t>
            </a:r>
            <a:r>
              <a:rPr lang="en-US" sz="3000" dirty="0" smtClean="0"/>
              <a:t>) et les </a:t>
            </a:r>
            <a:r>
              <a:rPr lang="en-US" sz="3000" dirty="0" err="1" smtClean="0">
                <a:hlinkClick r:id="rId2"/>
              </a:rPr>
              <a:t>interactivités</a:t>
            </a:r>
            <a:r>
              <a:rPr lang="en-US" sz="3000" dirty="0" smtClean="0"/>
              <a:t>!</a:t>
            </a:r>
          </a:p>
          <a:p>
            <a:r>
              <a:rPr lang="en-US" sz="3000" dirty="0" smtClean="0">
                <a:hlinkClick r:id="rId3"/>
              </a:rPr>
              <a:t>formation et usage</a:t>
            </a:r>
            <a:r>
              <a:rPr lang="en-US" sz="3000" dirty="0" smtClean="0"/>
              <a:t> et </a:t>
            </a:r>
            <a:r>
              <a:rPr lang="en-US" sz="3000" dirty="0" smtClean="0">
                <a:hlinkClick r:id="rId4"/>
              </a:rPr>
              <a:t>PPT</a:t>
            </a:r>
            <a:r>
              <a:rPr lang="en-US" sz="3000" dirty="0" smtClean="0"/>
              <a:t> et </a:t>
            </a:r>
            <a:r>
              <a:rPr lang="en-US" sz="3000" dirty="0" err="1" smtClean="0">
                <a:hlinkClick r:id="rId5"/>
              </a:rPr>
              <a:t>être</a:t>
            </a:r>
            <a:r>
              <a:rPr lang="en-US" sz="3000" dirty="0" smtClean="0">
                <a:hlinkClick r:id="rId5"/>
              </a:rPr>
              <a:t> verbs</a:t>
            </a:r>
            <a:r>
              <a:rPr lang="en-US" sz="3000" dirty="0" smtClean="0"/>
              <a:t> </a:t>
            </a:r>
          </a:p>
          <a:p>
            <a:r>
              <a:rPr lang="en-US" sz="3000" dirty="0" err="1" smtClean="0"/>
              <a:t>L’imparfait</a:t>
            </a:r>
            <a:r>
              <a:rPr lang="en-US" sz="3000" dirty="0" smtClean="0"/>
              <a:t> </a:t>
            </a:r>
            <a:r>
              <a:rPr lang="en-US" sz="3000" i="1" dirty="0" err="1"/>
              <a:t>français</a:t>
            </a:r>
            <a:r>
              <a:rPr lang="en-US" sz="3000" i="1" dirty="0"/>
              <a:t>-monde </a:t>
            </a:r>
            <a:r>
              <a:rPr lang="en-US" sz="3000" dirty="0"/>
              <a:t>Chap. </a:t>
            </a:r>
            <a:r>
              <a:rPr lang="en-US" sz="3000" dirty="0" smtClean="0"/>
              <a:t>7, 210-212. </a:t>
            </a:r>
          </a:p>
          <a:p>
            <a:r>
              <a:rPr lang="en-US" sz="3000" dirty="0" smtClean="0">
                <a:hlinkClick r:id="rId6"/>
              </a:rPr>
              <a:t>formation et usage</a:t>
            </a:r>
            <a:r>
              <a:rPr lang="en-US" sz="3000" dirty="0" smtClean="0"/>
              <a:t> et </a:t>
            </a:r>
            <a:r>
              <a:rPr lang="en-US" sz="3000" dirty="0" smtClean="0">
                <a:hlinkClick r:id="rId4"/>
              </a:rPr>
              <a:t>PPT</a:t>
            </a:r>
            <a:endParaRPr lang="en-US" sz="3000" dirty="0" smtClean="0"/>
          </a:p>
          <a:p>
            <a:r>
              <a:rPr lang="en-US" sz="3000" dirty="0" smtClean="0"/>
              <a:t>Passé </a:t>
            </a:r>
            <a:r>
              <a:rPr lang="en-US" sz="3000" dirty="0" err="1" smtClean="0"/>
              <a:t>composé</a:t>
            </a:r>
            <a:r>
              <a:rPr lang="en-US" sz="3000" dirty="0" smtClean="0"/>
              <a:t> ~ </a:t>
            </a:r>
            <a:r>
              <a:rPr lang="en-US" sz="3000" dirty="0" err="1" smtClean="0"/>
              <a:t>imparfait</a:t>
            </a:r>
            <a:r>
              <a:rPr lang="en-US" sz="3000" dirty="0" smtClean="0"/>
              <a:t> </a:t>
            </a:r>
            <a:r>
              <a:rPr lang="en-US" sz="3000" i="1" dirty="0" err="1"/>
              <a:t>français</a:t>
            </a:r>
            <a:r>
              <a:rPr lang="en-US" sz="3000" i="1" dirty="0"/>
              <a:t>-monde </a:t>
            </a:r>
            <a:r>
              <a:rPr lang="en-US" sz="3000" dirty="0"/>
              <a:t>Chap. 7, </a:t>
            </a:r>
            <a:r>
              <a:rPr lang="en-US" sz="3000" dirty="0" smtClean="0"/>
              <a:t>218. </a:t>
            </a:r>
            <a:r>
              <a:rPr lang="en-US" sz="3000" dirty="0" smtClean="0">
                <a:hlinkClick r:id="rId7"/>
              </a:rPr>
              <a:t>interactivité</a:t>
            </a:r>
            <a:r>
              <a:rPr lang="en-US" sz="3000" dirty="0" smtClean="0"/>
              <a:t> et </a:t>
            </a:r>
            <a:r>
              <a:rPr lang="en-US" sz="3000" dirty="0" smtClean="0">
                <a:hlinkClick r:id="rId8"/>
              </a:rPr>
              <a:t>aussi</a:t>
            </a:r>
            <a:r>
              <a:rPr lang="en-US" sz="3000" dirty="0" smtClean="0"/>
              <a:t>.</a:t>
            </a:r>
            <a:endParaRPr lang="en-US" sz="3000" dirty="0"/>
          </a:p>
          <a:p>
            <a:endParaRPr lang="en-US" sz="3000" dirty="0" smtClean="0"/>
          </a:p>
          <a:p>
            <a:endParaRPr lang="en-US" sz="3000" dirty="0" smtClean="0"/>
          </a:p>
          <a:p>
            <a:endParaRPr lang="en-US" sz="3000" dirty="0"/>
          </a:p>
        </p:txBody>
      </p:sp>
    </p:spTree>
    <p:extLst>
      <p:ext uri="{BB962C8B-B14F-4D97-AF65-F5344CB8AC3E}">
        <p14:creationId xmlns:p14="http://schemas.microsoft.com/office/powerpoint/2010/main" val="24389790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La </a:t>
            </a:r>
            <a:r>
              <a:rPr lang="en-US" dirty="0" err="1" smtClean="0"/>
              <a:t>lettre</a:t>
            </a:r>
            <a:r>
              <a:rPr lang="en-US" dirty="0"/>
              <a:t> </a:t>
            </a:r>
            <a:endParaRPr lang="en-US" dirty="0" smtClean="0"/>
          </a:p>
          <a:p>
            <a:r>
              <a:rPr lang="en-US" sz="3000" dirty="0" smtClean="0"/>
              <a:t>You </a:t>
            </a:r>
            <a:r>
              <a:rPr lang="en-US" sz="3000" dirty="0"/>
              <a:t>write a letter to a friend in which tell him or her what you did on vacation (where you went, how long you you were there, events or activities you engaged in. You'll need to describe past events (</a:t>
            </a:r>
            <a:r>
              <a:rPr lang="en-US" sz="3000" i="1" dirty="0"/>
              <a:t>passé </a:t>
            </a:r>
            <a:r>
              <a:rPr lang="en-US" sz="3000" i="1" dirty="0" err="1"/>
              <a:t>composé</a:t>
            </a:r>
            <a:r>
              <a:rPr lang="en-US" sz="3000" dirty="0"/>
              <a:t>) and describe how things were (</a:t>
            </a:r>
            <a:r>
              <a:rPr lang="en-US" sz="3000" i="1" dirty="0" err="1"/>
              <a:t>imparfait</a:t>
            </a:r>
            <a:r>
              <a:rPr lang="en-US" sz="3000" dirty="0"/>
              <a:t>).</a:t>
            </a:r>
          </a:p>
          <a:p>
            <a:r>
              <a:rPr lang="en-US" sz="3000" dirty="0"/>
              <a:t> 	 	 	[similar to post cards Chap. 4, p. 125 and </a:t>
            </a:r>
            <a:r>
              <a:rPr lang="en-US" sz="3000" dirty="0" err="1">
                <a:hlinkClick r:id="rId2"/>
              </a:rPr>
              <a:t>lettre</a:t>
            </a:r>
            <a:r>
              <a:rPr lang="en-US" sz="3000" dirty="0">
                <a:hlinkClick r:id="rId2"/>
              </a:rPr>
              <a:t> </a:t>
            </a:r>
            <a:r>
              <a:rPr lang="en-US" sz="3000" dirty="0" err="1">
                <a:hlinkClick r:id="rId2"/>
              </a:rPr>
              <a:t>personnelle</a:t>
            </a:r>
            <a:r>
              <a:rPr lang="en-US" sz="3000" dirty="0"/>
              <a:t>][content/vocabulary: dates - Chap. 1, </a:t>
            </a:r>
            <a:r>
              <a:rPr lang="en-US" sz="3000" dirty="0">
                <a:hlinkClick r:id="rId3"/>
              </a:rPr>
              <a:t>weather</a:t>
            </a:r>
            <a:r>
              <a:rPr lang="en-US" sz="3000" dirty="0"/>
              <a:t> - Chap. 4, vacation activities </a:t>
            </a:r>
            <a:r>
              <a:rPr lang="en-US" sz="3000" dirty="0" smtClean="0">
                <a:hlinkClick r:id="rId4"/>
              </a:rPr>
              <a:t>1</a:t>
            </a:r>
            <a:r>
              <a:rPr lang="en-US" sz="3000" dirty="0" smtClean="0"/>
              <a:t>, </a:t>
            </a:r>
            <a:r>
              <a:rPr lang="en-US" sz="3000" dirty="0" smtClean="0">
                <a:hlinkClick r:id="rId5"/>
              </a:rPr>
              <a:t>2</a:t>
            </a:r>
            <a:r>
              <a:rPr lang="en-US" sz="3000" dirty="0" smtClean="0"/>
              <a:t> - </a:t>
            </a:r>
            <a:r>
              <a:rPr lang="en-US" sz="3000" dirty="0"/>
              <a:t>Chap. 7, </a:t>
            </a:r>
            <a:r>
              <a:rPr lang="en-US" sz="3000" dirty="0" smtClean="0"/>
              <a:t>especially pp. 207 &amp; 219.</a:t>
            </a:r>
            <a:r>
              <a:rPr lang="en-US" sz="3000" dirty="0"/>
              <a:t>]</a:t>
            </a:r>
          </a:p>
        </p:txBody>
      </p:sp>
    </p:spTree>
    <p:extLst>
      <p:ext uri="{BB962C8B-B14F-4D97-AF65-F5344CB8AC3E}">
        <p14:creationId xmlns:p14="http://schemas.microsoft.com/office/powerpoint/2010/main" val="25402834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dirty="0" smtClean="0"/>
              <a:t>La </a:t>
            </a:r>
            <a:r>
              <a:rPr lang="en-US" dirty="0" err="1" smtClean="0"/>
              <a:t>lettre</a:t>
            </a:r>
            <a:r>
              <a:rPr lang="en-US" dirty="0"/>
              <a:t> </a:t>
            </a:r>
            <a:r>
              <a:rPr lang="en-US" dirty="0" smtClean="0"/>
              <a:t>: </a:t>
            </a:r>
            <a:br>
              <a:rPr lang="en-US" dirty="0" smtClean="0"/>
            </a:br>
            <a:endParaRPr lang="en-US" dirty="0" smtClean="0"/>
          </a:p>
          <a:p>
            <a:pPr marL="0" indent="0">
              <a:buNone/>
            </a:pPr>
            <a:r>
              <a:rPr lang="en-US" dirty="0" smtClean="0"/>
              <a:t>	Cher </a:t>
            </a:r>
            <a:r>
              <a:rPr lang="en-US" dirty="0"/>
              <a:t>Sarah,</a:t>
            </a:r>
          </a:p>
          <a:p>
            <a:endParaRPr lang="en-US" dirty="0"/>
          </a:p>
          <a:p>
            <a:pPr marL="0" indent="0">
              <a:buNone/>
            </a:pPr>
            <a:r>
              <a:rPr lang="en-US" dirty="0" smtClean="0"/>
              <a:t>	Je </a:t>
            </a:r>
            <a:r>
              <a:rPr lang="en-US" dirty="0" err="1"/>
              <a:t>suis</a:t>
            </a:r>
            <a:r>
              <a:rPr lang="en-US" dirty="0"/>
              <a:t> </a:t>
            </a:r>
            <a:r>
              <a:rPr lang="en-US" dirty="0" err="1"/>
              <a:t>rétournée</a:t>
            </a:r>
            <a:r>
              <a:rPr lang="en-US" dirty="0"/>
              <a:t> de ma </a:t>
            </a:r>
            <a:r>
              <a:rPr lang="en-US" dirty="0" err="1"/>
              <a:t>vacance</a:t>
            </a:r>
            <a:r>
              <a:rPr lang="en-US" dirty="0"/>
              <a:t> avec ma </a:t>
            </a:r>
            <a:r>
              <a:rPr lang="en-US" dirty="0" err="1"/>
              <a:t>famille</a:t>
            </a:r>
            <a:r>
              <a:rPr lang="en-US" dirty="0"/>
              <a:t> en California! </a:t>
            </a:r>
            <a:r>
              <a:rPr lang="en-US" dirty="0" err="1"/>
              <a:t>Quel</a:t>
            </a:r>
            <a:r>
              <a:rPr lang="en-US" dirty="0"/>
              <a:t> voyage!</a:t>
            </a:r>
          </a:p>
          <a:p>
            <a:pPr marL="0" indent="0">
              <a:buNone/>
            </a:pPr>
            <a:r>
              <a:rPr lang="en-US" dirty="0"/>
              <a:t>California </a:t>
            </a:r>
            <a:r>
              <a:rPr lang="en-US" dirty="0" err="1"/>
              <a:t>est</a:t>
            </a:r>
            <a:r>
              <a:rPr lang="en-US" dirty="0"/>
              <a:t> </a:t>
            </a:r>
            <a:r>
              <a:rPr lang="en-US" dirty="0" err="1"/>
              <a:t>très</a:t>
            </a:r>
            <a:r>
              <a:rPr lang="en-US" dirty="0"/>
              <a:t> belle, et </a:t>
            </a:r>
            <a:r>
              <a:rPr lang="en-US" dirty="0" err="1"/>
              <a:t>il</a:t>
            </a:r>
            <a:r>
              <a:rPr lang="en-US" dirty="0"/>
              <a:t> </a:t>
            </a:r>
            <a:r>
              <a:rPr lang="en-US" dirty="0" err="1"/>
              <a:t>faisait</a:t>
            </a:r>
            <a:r>
              <a:rPr lang="en-US" dirty="0"/>
              <a:t> du </a:t>
            </a:r>
            <a:r>
              <a:rPr lang="en-US" dirty="0" err="1"/>
              <a:t>soleil</a:t>
            </a:r>
            <a:r>
              <a:rPr lang="en-US" dirty="0"/>
              <a:t> tout les </a:t>
            </a:r>
            <a:r>
              <a:rPr lang="en-US" dirty="0" err="1"/>
              <a:t>jours</a:t>
            </a:r>
            <a:r>
              <a:rPr lang="en-US" dirty="0"/>
              <a:t>. Il </a:t>
            </a:r>
            <a:r>
              <a:rPr lang="en-US" dirty="0" err="1"/>
              <a:t>faisait</a:t>
            </a:r>
            <a:r>
              <a:rPr lang="en-US" dirty="0"/>
              <a:t> </a:t>
            </a:r>
            <a:r>
              <a:rPr lang="en-US" dirty="0" err="1"/>
              <a:t>chaud</a:t>
            </a:r>
            <a:r>
              <a:rPr lang="en-US" dirty="0"/>
              <a:t> et </a:t>
            </a:r>
            <a:r>
              <a:rPr lang="en-US" dirty="0" err="1"/>
              <a:t>il</a:t>
            </a:r>
            <a:r>
              <a:rPr lang="en-US" dirty="0"/>
              <a:t> </a:t>
            </a:r>
            <a:r>
              <a:rPr lang="en-US" dirty="0" err="1"/>
              <a:t>n'y</a:t>
            </a:r>
            <a:r>
              <a:rPr lang="en-US" dirty="0"/>
              <a:t> a pas des </a:t>
            </a:r>
            <a:r>
              <a:rPr lang="en-US" dirty="0" err="1"/>
              <a:t>nuages</a:t>
            </a:r>
            <a:r>
              <a:rPr lang="en-US" dirty="0"/>
              <a:t>. </a:t>
            </a:r>
          </a:p>
          <a:p>
            <a:endParaRPr lang="en-US" dirty="0"/>
          </a:p>
          <a:p>
            <a:pPr marL="0" indent="0">
              <a:buNone/>
            </a:pPr>
            <a:r>
              <a:rPr lang="en-US" dirty="0" smtClean="0"/>
              <a:t>	Le </a:t>
            </a:r>
            <a:r>
              <a:rPr lang="en-US" dirty="0"/>
              <a:t>matins, </a:t>
            </a:r>
            <a:r>
              <a:rPr lang="en-US" dirty="0" err="1"/>
              <a:t>j'allais</a:t>
            </a:r>
            <a:r>
              <a:rPr lang="en-US" dirty="0"/>
              <a:t> faire des promenades avec ma </a:t>
            </a:r>
            <a:r>
              <a:rPr lang="en-US" dirty="0" err="1"/>
              <a:t>souer</a:t>
            </a:r>
            <a:r>
              <a:rPr lang="en-US" dirty="0"/>
              <a:t> </a:t>
            </a:r>
            <a:r>
              <a:rPr lang="en-US" dirty="0" err="1"/>
              <a:t>avant</a:t>
            </a:r>
            <a:r>
              <a:rPr lang="en-US" dirty="0"/>
              <a:t> le petit-</a:t>
            </a:r>
            <a:r>
              <a:rPr lang="en-US" dirty="0" err="1"/>
              <a:t>déjeuner</a:t>
            </a:r>
            <a:r>
              <a:rPr lang="en-US" dirty="0"/>
              <a:t>. </a:t>
            </a:r>
            <a:r>
              <a:rPr lang="en-US" dirty="0" err="1"/>
              <a:t>L'après</a:t>
            </a:r>
            <a:r>
              <a:rPr lang="en-US" dirty="0"/>
              <a:t>-midis, nous </a:t>
            </a:r>
            <a:r>
              <a:rPr lang="en-US" dirty="0" err="1"/>
              <a:t>allions</a:t>
            </a:r>
            <a:r>
              <a:rPr lang="en-US" dirty="0"/>
              <a:t> </a:t>
            </a:r>
            <a:r>
              <a:rPr lang="en-US" dirty="0" err="1"/>
              <a:t>à</a:t>
            </a:r>
            <a:r>
              <a:rPr lang="en-US" dirty="0"/>
              <a:t> la </a:t>
            </a:r>
            <a:r>
              <a:rPr lang="en-US" dirty="0" err="1"/>
              <a:t>plage</a:t>
            </a:r>
            <a:r>
              <a:rPr lang="en-US" dirty="0"/>
              <a:t>, </a:t>
            </a:r>
            <a:r>
              <a:rPr lang="en-US" dirty="0" err="1"/>
              <a:t>où</a:t>
            </a:r>
            <a:r>
              <a:rPr lang="en-US" dirty="0"/>
              <a:t> nous </a:t>
            </a:r>
            <a:r>
              <a:rPr lang="en-US" dirty="0" err="1"/>
              <a:t>bronzions</a:t>
            </a:r>
            <a:r>
              <a:rPr lang="en-US" dirty="0"/>
              <a:t> et </a:t>
            </a:r>
            <a:r>
              <a:rPr lang="en-US" dirty="0" err="1"/>
              <a:t>faisions</a:t>
            </a:r>
            <a:r>
              <a:rPr lang="en-US" dirty="0"/>
              <a:t> de la natation. </a:t>
            </a:r>
            <a:r>
              <a:rPr lang="en-US" dirty="0" err="1"/>
              <a:t>J'adorais</a:t>
            </a:r>
            <a:r>
              <a:rPr lang="en-US" dirty="0"/>
              <a:t> </a:t>
            </a:r>
            <a:r>
              <a:rPr lang="en-US" dirty="0" err="1"/>
              <a:t>reposer</a:t>
            </a:r>
            <a:r>
              <a:rPr lang="en-US" dirty="0"/>
              <a:t> et lire </a:t>
            </a:r>
            <a:r>
              <a:rPr lang="en-US" dirty="0" err="1"/>
              <a:t>mon</a:t>
            </a:r>
            <a:r>
              <a:rPr lang="en-US" dirty="0"/>
              <a:t> roman </a:t>
            </a:r>
            <a:r>
              <a:rPr lang="en-US" dirty="0" err="1"/>
              <a:t>aussi</a:t>
            </a:r>
            <a:r>
              <a:rPr lang="en-US" dirty="0"/>
              <a:t>.</a:t>
            </a:r>
          </a:p>
          <a:p>
            <a:endParaRPr lang="en-US" dirty="0"/>
          </a:p>
          <a:p>
            <a:pPr marL="0" indent="0">
              <a:buNone/>
            </a:pPr>
            <a:r>
              <a:rPr lang="en-US" dirty="0" smtClean="0"/>
              <a:t>	Un </a:t>
            </a:r>
            <a:r>
              <a:rPr lang="en-US" dirty="0"/>
              <a:t>jour, </a:t>
            </a:r>
            <a:r>
              <a:rPr lang="en-US" dirty="0" err="1"/>
              <a:t>à</a:t>
            </a:r>
            <a:r>
              <a:rPr lang="en-US" dirty="0"/>
              <a:t> la </a:t>
            </a:r>
            <a:r>
              <a:rPr lang="en-US" dirty="0" err="1"/>
              <a:t>plage</a:t>
            </a:r>
            <a:r>
              <a:rPr lang="en-US" dirty="0"/>
              <a:t>, ma </a:t>
            </a:r>
            <a:r>
              <a:rPr lang="en-US" dirty="0" err="1"/>
              <a:t>souer</a:t>
            </a:r>
            <a:r>
              <a:rPr lang="en-US" dirty="0"/>
              <a:t> a fait du jogging sans </a:t>
            </a:r>
            <a:r>
              <a:rPr lang="en-US" dirty="0" err="1"/>
              <a:t>ses</a:t>
            </a:r>
            <a:r>
              <a:rPr lang="en-US" dirty="0"/>
              <a:t> </a:t>
            </a:r>
            <a:r>
              <a:rPr lang="en-US" dirty="0" err="1"/>
              <a:t>chaussures</a:t>
            </a:r>
            <a:r>
              <a:rPr lang="en-US" dirty="0"/>
              <a:t> et </a:t>
            </a:r>
            <a:r>
              <a:rPr lang="en-US" dirty="0" err="1"/>
              <a:t>elle</a:t>
            </a:r>
            <a:r>
              <a:rPr lang="en-US" dirty="0"/>
              <a:t> </a:t>
            </a:r>
            <a:r>
              <a:rPr lang="en-US" dirty="0" err="1"/>
              <a:t>s'est</a:t>
            </a:r>
            <a:r>
              <a:rPr lang="en-US" dirty="0"/>
              <a:t> </a:t>
            </a:r>
            <a:r>
              <a:rPr lang="en-US" dirty="0" err="1"/>
              <a:t>coupée</a:t>
            </a:r>
            <a:r>
              <a:rPr lang="en-US" dirty="0"/>
              <a:t> le pied </a:t>
            </a:r>
            <a:r>
              <a:rPr lang="en-US" dirty="0" err="1"/>
              <a:t>sur</a:t>
            </a:r>
            <a:r>
              <a:rPr lang="en-US" dirty="0"/>
              <a:t> </a:t>
            </a:r>
            <a:r>
              <a:rPr lang="en-US" dirty="0" err="1"/>
              <a:t>une</a:t>
            </a:r>
            <a:r>
              <a:rPr lang="en-US" dirty="0"/>
              <a:t> </a:t>
            </a:r>
            <a:r>
              <a:rPr lang="en-US" dirty="0" err="1"/>
              <a:t>partie</a:t>
            </a:r>
            <a:r>
              <a:rPr lang="en-US" dirty="0"/>
              <a:t> de </a:t>
            </a:r>
            <a:r>
              <a:rPr lang="en-US" dirty="0" err="1"/>
              <a:t>verre</a:t>
            </a:r>
            <a:r>
              <a:rPr lang="en-US" dirty="0"/>
              <a:t>. Nous </a:t>
            </a:r>
            <a:r>
              <a:rPr lang="en-US" dirty="0" err="1"/>
              <a:t>avons</a:t>
            </a:r>
            <a:r>
              <a:rPr lang="en-US" dirty="0"/>
              <a:t> la </a:t>
            </a:r>
            <a:r>
              <a:rPr lang="en-US" dirty="0" err="1"/>
              <a:t>pris</a:t>
            </a:r>
            <a:r>
              <a:rPr lang="en-US" dirty="0"/>
              <a:t> </a:t>
            </a:r>
            <a:r>
              <a:rPr lang="en-US" dirty="0" err="1"/>
              <a:t>à</a:t>
            </a:r>
            <a:r>
              <a:rPr lang="en-US" dirty="0"/>
              <a:t> </a:t>
            </a:r>
            <a:r>
              <a:rPr lang="en-US" dirty="0" err="1"/>
              <a:t>l'hôpital</a:t>
            </a:r>
            <a:r>
              <a:rPr lang="en-US" dirty="0"/>
              <a:t>. </a:t>
            </a:r>
            <a:r>
              <a:rPr lang="en-US" dirty="0" err="1"/>
              <a:t>C'a</a:t>
            </a:r>
            <a:r>
              <a:rPr lang="en-US" dirty="0"/>
              <a:t> </a:t>
            </a:r>
            <a:r>
              <a:rPr lang="en-US" dirty="0" err="1"/>
              <a:t>été</a:t>
            </a:r>
            <a:r>
              <a:rPr lang="en-US" dirty="0"/>
              <a:t> </a:t>
            </a:r>
            <a:r>
              <a:rPr lang="en-US" dirty="0" err="1"/>
              <a:t>une</a:t>
            </a:r>
            <a:r>
              <a:rPr lang="en-US" dirty="0"/>
              <a:t> </a:t>
            </a:r>
            <a:r>
              <a:rPr lang="en-US" dirty="0" err="1"/>
              <a:t>soir</a:t>
            </a:r>
            <a:r>
              <a:rPr lang="en-US" dirty="0"/>
              <a:t> horrible, </a:t>
            </a:r>
            <a:r>
              <a:rPr lang="en-US" dirty="0" err="1"/>
              <a:t>mais</a:t>
            </a:r>
            <a:r>
              <a:rPr lang="en-US" dirty="0"/>
              <a:t> après </a:t>
            </a:r>
            <a:r>
              <a:rPr lang="en-US" dirty="0" err="1"/>
              <a:t>ca</a:t>
            </a:r>
            <a:r>
              <a:rPr lang="en-US" dirty="0"/>
              <a:t> le </a:t>
            </a:r>
            <a:r>
              <a:rPr lang="en-US" dirty="0" err="1"/>
              <a:t>vacance</a:t>
            </a:r>
            <a:r>
              <a:rPr lang="en-US" dirty="0"/>
              <a:t> a </a:t>
            </a:r>
            <a:r>
              <a:rPr lang="en-US" dirty="0" err="1"/>
              <a:t>été</a:t>
            </a:r>
            <a:r>
              <a:rPr lang="en-US" dirty="0"/>
              <a:t> parfait.</a:t>
            </a:r>
          </a:p>
          <a:p>
            <a:endParaRPr lang="en-US" dirty="0"/>
          </a:p>
          <a:p>
            <a:pPr marL="0" indent="0">
              <a:buNone/>
            </a:pPr>
            <a:r>
              <a:rPr lang="en-US" dirty="0" smtClean="0"/>
              <a:t>	Je </a:t>
            </a:r>
            <a:r>
              <a:rPr lang="en-US" dirty="0" err="1"/>
              <a:t>t'embrasse</a:t>
            </a:r>
            <a:r>
              <a:rPr lang="en-US" dirty="0"/>
              <a:t>!</a:t>
            </a:r>
          </a:p>
          <a:p>
            <a:pPr marL="0" indent="0">
              <a:buNone/>
            </a:pPr>
            <a:r>
              <a:rPr lang="en-US" dirty="0" smtClean="0"/>
              <a:t>	Riley</a:t>
            </a:r>
          </a:p>
        </p:txBody>
      </p:sp>
    </p:spTree>
    <p:extLst>
      <p:ext uri="{BB962C8B-B14F-4D97-AF65-F5344CB8AC3E}">
        <p14:creationId xmlns:p14="http://schemas.microsoft.com/office/powerpoint/2010/main" val="38084896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Le </a:t>
            </a:r>
            <a:r>
              <a:rPr lang="en-US" dirty="0" err="1" smtClean="0"/>
              <a:t>partitif</a:t>
            </a:r>
            <a:endParaRPr lang="en-US" dirty="0" smtClean="0"/>
          </a:p>
          <a:p>
            <a:r>
              <a:rPr lang="en-US" sz="3000" b="1" dirty="0" smtClean="0">
                <a:solidFill>
                  <a:srgbClr val="0000FF"/>
                </a:solidFill>
              </a:rPr>
              <a:t>du, de la, de l’ </a:t>
            </a:r>
            <a:r>
              <a:rPr lang="en-US" sz="3000" dirty="0" smtClean="0"/>
              <a:t>; </a:t>
            </a:r>
            <a:r>
              <a:rPr lang="en-US" sz="3000" b="1" dirty="0" smtClean="0">
                <a:solidFill>
                  <a:srgbClr val="0000FF"/>
                </a:solidFill>
              </a:rPr>
              <a:t>des</a:t>
            </a:r>
            <a:r>
              <a:rPr lang="en-US" sz="3000" dirty="0" smtClean="0"/>
              <a:t> = some, any</a:t>
            </a:r>
          </a:p>
          <a:p>
            <a:r>
              <a:rPr lang="en-US" sz="3000" dirty="0" smtClean="0"/>
              <a:t>Versus</a:t>
            </a:r>
          </a:p>
          <a:p>
            <a:r>
              <a:rPr lang="en-US" sz="3000" b="1" dirty="0" smtClean="0">
                <a:solidFill>
                  <a:srgbClr val="0000FF"/>
                </a:solidFill>
              </a:rPr>
              <a:t>le, la , l’ , les</a:t>
            </a:r>
            <a:r>
              <a:rPr lang="en-US" sz="3000" dirty="0" smtClean="0"/>
              <a:t> for use with abstract nouns, especially with verbs of liking, disliking, preference (emotional </a:t>
            </a:r>
            <a:r>
              <a:rPr lang="en-US" sz="3000" dirty="0" err="1" smtClean="0"/>
              <a:t>attachement</a:t>
            </a:r>
            <a:r>
              <a:rPr lang="en-US" sz="3000" dirty="0" smtClean="0"/>
              <a:t>)</a:t>
            </a:r>
          </a:p>
          <a:p>
            <a:r>
              <a:rPr lang="en-US" sz="3000" dirty="0" err="1" smtClean="0"/>
              <a:t>Interactivités</a:t>
            </a:r>
            <a:r>
              <a:rPr lang="en-US" sz="3000" dirty="0" smtClean="0"/>
              <a:t>: </a:t>
            </a:r>
            <a:r>
              <a:rPr lang="en-US" sz="2800" dirty="0" smtClean="0">
                <a:hlinkClick r:id="rId2"/>
              </a:rPr>
              <a:t>1</a:t>
            </a:r>
            <a:r>
              <a:rPr lang="en-US" sz="2800" dirty="0" smtClean="0"/>
              <a:t>, </a:t>
            </a:r>
            <a:r>
              <a:rPr lang="en-US" sz="2800" dirty="0" smtClean="0">
                <a:hlinkClick r:id="rId3"/>
              </a:rPr>
              <a:t>2</a:t>
            </a:r>
            <a:r>
              <a:rPr lang="en-US" sz="2800" dirty="0" smtClean="0"/>
              <a:t>, </a:t>
            </a:r>
            <a:r>
              <a:rPr lang="en-US" sz="2800" dirty="0" smtClean="0">
                <a:hlinkClick r:id="rId4"/>
              </a:rPr>
              <a:t>3</a:t>
            </a:r>
            <a:r>
              <a:rPr lang="en-US" sz="2800" dirty="0" smtClean="0"/>
              <a:t> </a:t>
            </a:r>
            <a:endParaRPr lang="en-US" sz="3000" dirty="0" smtClean="0"/>
          </a:p>
          <a:p>
            <a:pPr marL="0" indent="0">
              <a:buNone/>
            </a:pPr>
            <a:endParaRPr lang="en-US" sz="3000" dirty="0"/>
          </a:p>
        </p:txBody>
      </p:sp>
    </p:spTree>
    <p:extLst>
      <p:ext uri="{BB962C8B-B14F-4D97-AF65-F5344CB8AC3E}">
        <p14:creationId xmlns:p14="http://schemas.microsoft.com/office/powerpoint/2010/main" val="11569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TotalTime>
  <Words>424</Words>
  <Application>Microsoft Macintosh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F102 Troisième Examen</vt:lpstr>
      <vt:lpstr>Purpose of exam 3 </vt:lpstr>
      <vt:lpstr>Expression Orale</vt:lpstr>
      <vt:lpstr>Compréhension orale</vt:lpstr>
      <vt:lpstr>Lecture (Reading)    </vt:lpstr>
      <vt:lpstr>Vocabulaire et Expression Écrite    </vt:lpstr>
      <vt:lpstr>Vocabulaire et Expression Écrite    </vt:lpstr>
      <vt:lpstr>Vocabulaire et Expression Écrite    </vt:lpstr>
      <vt:lpstr>Vocabulaire et Expression Écrite    </vt:lpstr>
    </vt:vector>
  </TitlesOfParts>
  <Company>Western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F101 Deuxième Examen</dc:title>
  <dc:creator>WKU Faculty Staff</dc:creator>
  <cp:lastModifiedBy>Nathan Love</cp:lastModifiedBy>
  <cp:revision>35</cp:revision>
  <dcterms:created xsi:type="dcterms:W3CDTF">2013-09-27T13:58:47Z</dcterms:created>
  <dcterms:modified xsi:type="dcterms:W3CDTF">2017-04-28T14:05:58Z</dcterms:modified>
</cp:coreProperties>
</file>