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56" r:id="rId2"/>
    <p:sldId id="257" r:id="rId3"/>
    <p:sldId id="261" r:id="rId4"/>
    <p:sldId id="262" r:id="rId5"/>
    <p:sldId id="319" r:id="rId6"/>
    <p:sldId id="276" r:id="rId7"/>
    <p:sldId id="315" r:id="rId8"/>
    <p:sldId id="314" r:id="rId9"/>
    <p:sldId id="258" r:id="rId10"/>
    <p:sldId id="313" r:id="rId11"/>
    <p:sldId id="316" r:id="rId12"/>
    <p:sldId id="259" r:id="rId13"/>
    <p:sldId id="260" r:id="rId14"/>
    <p:sldId id="263" r:id="rId15"/>
    <p:sldId id="272" r:id="rId16"/>
    <p:sldId id="273" r:id="rId17"/>
    <p:sldId id="274" r:id="rId18"/>
    <p:sldId id="322" r:id="rId19"/>
    <p:sldId id="264" r:id="rId20"/>
    <p:sldId id="265" r:id="rId21"/>
    <p:sldId id="266" r:id="rId22"/>
    <p:sldId id="317" r:id="rId23"/>
    <p:sldId id="318" r:id="rId24"/>
    <p:sldId id="320" r:id="rId25"/>
    <p:sldId id="324" r:id="rId26"/>
    <p:sldId id="325" r:id="rId27"/>
    <p:sldId id="323" r:id="rId28"/>
    <p:sldId id="275" r:id="rId29"/>
    <p:sldId id="267" r:id="rId30"/>
    <p:sldId id="268" r:id="rId31"/>
    <p:sldId id="270" r:id="rId32"/>
    <p:sldId id="321" r:id="rId33"/>
    <p:sldId id="277" r:id="rId34"/>
    <p:sldId id="278" r:id="rId35"/>
    <p:sldId id="279" r:id="rId36"/>
    <p:sldId id="280" r:id="rId37"/>
    <p:sldId id="281" r:id="rId38"/>
    <p:sldId id="282" r:id="rId39"/>
    <p:sldId id="283" r:id="rId40"/>
    <p:sldId id="284" r:id="rId41"/>
    <p:sldId id="285" r:id="rId42"/>
    <p:sldId id="286" r:id="rId43"/>
    <p:sldId id="287" r:id="rId44"/>
    <p:sldId id="288" r:id="rId45"/>
    <p:sldId id="289" r:id="rId46"/>
    <p:sldId id="290" r:id="rId47"/>
    <p:sldId id="291" r:id="rId48"/>
    <p:sldId id="292" r:id="rId49"/>
    <p:sldId id="293" r:id="rId50"/>
    <p:sldId id="294" r:id="rId51"/>
    <p:sldId id="295" r:id="rId52"/>
    <p:sldId id="296" r:id="rId53"/>
    <p:sldId id="297" r:id="rId54"/>
    <p:sldId id="298" r:id="rId55"/>
    <p:sldId id="299" r:id="rId56"/>
    <p:sldId id="300" r:id="rId57"/>
    <p:sldId id="301" r:id="rId58"/>
    <p:sldId id="302" r:id="rId59"/>
    <p:sldId id="303" r:id="rId60"/>
    <p:sldId id="304" r:id="rId61"/>
    <p:sldId id="305" r:id="rId62"/>
    <p:sldId id="308" r:id="rId63"/>
    <p:sldId id="311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60" autoAdjust="0"/>
    <p:restoredTop sz="94660"/>
  </p:normalViewPr>
  <p:slideViewPr>
    <p:cSldViewPr>
      <p:cViewPr varScale="1">
        <p:scale>
          <a:sx n="45" d="100"/>
          <a:sy n="45" d="100"/>
        </p:scale>
        <p:origin x="-274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9D474-F318-4948-BCA7-08E4C8ECB67C}" type="datetimeFigureOut">
              <a:rPr lang="en-US" smtClean="0"/>
              <a:pPr/>
              <a:t>2/22/2010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35F5F-9DDF-4871-AA43-AA791EA0E0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35F5F-9DDF-4871-AA43-AA791EA0E0D2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66598-884D-4D46-9BA3-1178FAF50521}" type="datetimeFigureOut">
              <a:rPr lang="en-US" smtClean="0"/>
              <a:pPr/>
              <a:t>2/22/2010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1A7F2-C7F4-4545-A16E-F5A36205C3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66598-884D-4D46-9BA3-1178FAF50521}" type="datetimeFigureOut">
              <a:rPr lang="en-US" smtClean="0"/>
              <a:pPr/>
              <a:t>2/22/2010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1A7F2-C7F4-4545-A16E-F5A36205C3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66598-884D-4D46-9BA3-1178FAF50521}" type="datetimeFigureOut">
              <a:rPr lang="en-US" smtClean="0"/>
              <a:pPr/>
              <a:t>2/22/2010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1A7F2-C7F4-4545-A16E-F5A36205C3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66598-884D-4D46-9BA3-1178FAF50521}" type="datetimeFigureOut">
              <a:rPr lang="en-US" smtClean="0"/>
              <a:pPr/>
              <a:t>2/22/2010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1A7F2-C7F4-4545-A16E-F5A36205C3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66598-884D-4D46-9BA3-1178FAF50521}" type="datetimeFigureOut">
              <a:rPr lang="en-US" smtClean="0"/>
              <a:pPr/>
              <a:t>2/22/2010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1A7F2-C7F4-4545-A16E-F5A36205C3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66598-884D-4D46-9BA3-1178FAF50521}" type="datetimeFigureOut">
              <a:rPr lang="en-US" smtClean="0"/>
              <a:pPr/>
              <a:t>2/22/2010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1A7F2-C7F4-4545-A16E-F5A36205C3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66598-884D-4D46-9BA3-1178FAF50521}" type="datetimeFigureOut">
              <a:rPr lang="en-US" smtClean="0"/>
              <a:pPr/>
              <a:t>2/22/2010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1A7F2-C7F4-4545-A16E-F5A36205C3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66598-884D-4D46-9BA3-1178FAF50521}" type="datetimeFigureOut">
              <a:rPr lang="en-US" smtClean="0"/>
              <a:pPr/>
              <a:t>2/22/2010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1A7F2-C7F4-4545-A16E-F5A36205C3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66598-884D-4D46-9BA3-1178FAF50521}" type="datetimeFigureOut">
              <a:rPr lang="en-US" smtClean="0"/>
              <a:pPr/>
              <a:t>2/22/2010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1A7F2-C7F4-4545-A16E-F5A36205C3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66598-884D-4D46-9BA3-1178FAF50521}" type="datetimeFigureOut">
              <a:rPr lang="en-US" smtClean="0"/>
              <a:pPr/>
              <a:t>2/22/2010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1A7F2-C7F4-4545-A16E-F5A36205C3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66598-884D-4D46-9BA3-1178FAF50521}" type="datetimeFigureOut">
              <a:rPr lang="en-US" smtClean="0"/>
              <a:pPr/>
              <a:t>2/22/2010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1A7F2-C7F4-4545-A16E-F5A36205C3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66598-884D-4D46-9BA3-1178FAF50521}" type="datetimeFigureOut">
              <a:rPr lang="en-US" smtClean="0"/>
              <a:pPr/>
              <a:t>2/22/2010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1A7F2-C7F4-4545-A16E-F5A36205C3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video.nytimes.com/video/2010/01/08/technology/personaltech/1247466451590/c-e-s-2010-explosion-of-e-book-readers.html?scp=1&amp;sq=C.E.S.%202010:%20Explosion%20of%20E-Book%20Readers&amp;st=cse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arnesandnoble.com/ebooks/download-reader.asp?dltab=pc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scuebooks.com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Barbara Fiehn\Pictures\Microsoft Clip Organizer\ed00060_.wmf"/>
          <p:cNvPicPr>
            <a:picLocks noChangeAspect="1" noChangeArrowheads="1"/>
          </p:cNvPicPr>
          <p:nvPr/>
        </p:nvPicPr>
        <p:blipFill>
          <a:blip r:embed="rId2" cstate="screen">
            <a:lum bright="40000"/>
          </a:blip>
          <a:srcRect/>
          <a:stretch>
            <a:fillRect/>
          </a:stretch>
        </p:blipFill>
        <p:spPr bwMode="auto">
          <a:xfrm>
            <a:off x="838200" y="94778"/>
            <a:ext cx="7696200" cy="6736003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905000"/>
            <a:ext cx="6400800" cy="9906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Everything You Always Wanted to Know About E-Books 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5000" y="4863405"/>
            <a:ext cx="472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Barbara Fiehn Ed. D. </a:t>
            </a:r>
          </a:p>
          <a:p>
            <a:r>
              <a:rPr lang="en-US" sz="2800" b="1" dirty="0" smtClean="0"/>
              <a:t>Western KY University</a:t>
            </a:r>
          </a:p>
          <a:p>
            <a:r>
              <a:rPr lang="en-US" sz="2800" b="1" dirty="0" smtClean="0"/>
              <a:t>Bowling Green , KY 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Words of Wisdom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 will continue</a:t>
            </a:r>
          </a:p>
          <a:p>
            <a:r>
              <a:rPr lang="en-US" dirty="0" smtClean="0"/>
              <a:t>Formats are not yet settled</a:t>
            </a:r>
          </a:p>
          <a:p>
            <a:r>
              <a:rPr lang="en-US" dirty="0" smtClean="0"/>
              <a:t>Go for most flexibility</a:t>
            </a:r>
          </a:p>
          <a:p>
            <a:r>
              <a:rPr lang="en-US" dirty="0" smtClean="0"/>
              <a:t>Understand your needs / purpose</a:t>
            </a:r>
          </a:p>
          <a:p>
            <a:r>
              <a:rPr lang="en-US" dirty="0" smtClean="0"/>
              <a:t>This is not a fad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Appliances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en-US" dirty="0" smtClean="0"/>
              <a:t>Computer </a:t>
            </a:r>
          </a:p>
          <a:p>
            <a:r>
              <a:rPr lang="en-US" dirty="0" smtClean="0"/>
              <a:t>Cell Phone (web enabled)</a:t>
            </a:r>
          </a:p>
          <a:p>
            <a:r>
              <a:rPr lang="en-US" dirty="0" smtClean="0"/>
              <a:t>Dedicated Appliance</a:t>
            </a:r>
          </a:p>
          <a:p>
            <a:pPr lvl="1"/>
            <a:r>
              <a:rPr lang="en-US" dirty="0" smtClean="0"/>
              <a:t>cannot be transferred to another appliance</a:t>
            </a:r>
          </a:p>
          <a:p>
            <a:pPr lvl="1"/>
            <a:r>
              <a:rPr lang="en-US" dirty="0" smtClean="0"/>
              <a:t>Rocket and </a:t>
            </a:r>
            <a:r>
              <a:rPr lang="en-US" dirty="0" err="1" smtClean="0"/>
              <a:t>SoftBook</a:t>
            </a:r>
            <a:r>
              <a:rPr lang="en-US" dirty="0" smtClean="0"/>
              <a:t>, Kindle, Nook</a:t>
            </a:r>
            <a:endParaRPr lang="en-US" dirty="0" smtClean="0"/>
          </a:p>
          <a:p>
            <a:r>
              <a:rPr lang="en-US" dirty="0" smtClean="0"/>
              <a:t>Open, </a:t>
            </a:r>
            <a:r>
              <a:rPr lang="en-US" dirty="0" smtClean="0"/>
              <a:t>Multipurpose Appliance</a:t>
            </a:r>
            <a:endParaRPr lang="en-US" dirty="0" smtClean="0"/>
          </a:p>
          <a:p>
            <a:pPr lvl="1"/>
            <a:r>
              <a:rPr lang="en-US" dirty="0" smtClean="0"/>
              <a:t>Open eBook Publication Structure</a:t>
            </a:r>
          </a:p>
          <a:p>
            <a:r>
              <a:rPr lang="en-US" dirty="0" smtClean="0"/>
              <a:t>CD / DVD / Blue Ray?</a:t>
            </a:r>
          </a:p>
          <a:p>
            <a:r>
              <a:rPr lang="en-US" dirty="0" smtClean="0"/>
              <a:t>Costs - $130 &gt;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562600"/>
            <a:ext cx="8610600" cy="12954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Lenovo's hybrid PC that detaches to become a tablet </a:t>
            </a:r>
            <a:r>
              <a:rPr lang="en-US" sz="6000" dirty="0" err="1" smtClean="0"/>
              <a:t>netbook</a:t>
            </a:r>
            <a:r>
              <a:rPr lang="en-US" sz="6000" dirty="0" smtClean="0"/>
              <a:t> device</a:t>
            </a:r>
            <a:r>
              <a:rPr lang="en-US" sz="5100" dirty="0" smtClean="0"/>
              <a:t>.</a:t>
            </a:r>
            <a:endParaRPr lang="en-US" sz="5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304800"/>
            <a:ext cx="8369653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3505200" cy="4525963"/>
          </a:xfrm>
        </p:spPr>
        <p:txBody>
          <a:bodyPr/>
          <a:lstStyle/>
          <a:p>
            <a:r>
              <a:rPr lang="en-US" dirty="0" smtClean="0"/>
              <a:t>The new E6 electronic reader from Samsung.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24301" y="0"/>
            <a:ext cx="5219699" cy="6808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C.E.S. 2010: Explosion of E-Book Readers</a:t>
            </a:r>
          </a:p>
          <a:p>
            <a:pPr>
              <a:buNone/>
            </a:pPr>
            <a:r>
              <a:rPr lang="en-US" dirty="0" smtClean="0"/>
              <a:t>Brad Stone on the proliferation of e-book readers at this year's Consumer Electronics Show. </a:t>
            </a:r>
            <a:r>
              <a:rPr lang="en-US" sz="1400" dirty="0" smtClean="0">
                <a:solidFill>
                  <a:schemeClr val="bg1"/>
                </a:solidFill>
                <a:hlinkClick r:id="rId2"/>
              </a:rPr>
              <a:t>http://video.nytimes.com/video/2010/01/08/technology/personaltech/1247466451590/c-e-s-2010-explosion-of-e-book-readers.html?scp=1&amp;sq=C.E.S.%202010:%20Explosion%20of%20E-Book%20Readers&amp;st=cse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dirty="0" smtClean="0"/>
              <a:t>Comments </a:t>
            </a:r>
            <a:r>
              <a:rPr lang="en-US" dirty="0" smtClean="0"/>
              <a:t>on the I-Pad </a:t>
            </a:r>
            <a:r>
              <a:rPr lang="en-US" sz="1400" dirty="0" smtClean="0"/>
              <a:t>http://video.nytimes.com/video/playlist/technology/1194811622271/index.html#1247466754459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e-book device</a:t>
            </a:r>
            <a:r>
              <a:rPr lang="en-US" dirty="0" smtClean="0"/>
              <a:t> or </a:t>
            </a:r>
            <a:r>
              <a:rPr lang="en-US" b="1" dirty="0" smtClean="0"/>
              <a:t>e-reader</a:t>
            </a:r>
            <a:endParaRPr lang="en-US" dirty="0"/>
          </a:p>
        </p:txBody>
      </p:sp>
      <p:pic>
        <p:nvPicPr>
          <p:cNvPr id="3073" name="Picture 1" descr="http://wiki.mobileread.com/images/thumb/c/cf/DailyEdition_Portrait.jpg/80px-DailyEdition_Portrait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95400" y="1676400"/>
            <a:ext cx="762000" cy="1371600"/>
          </a:xfrm>
          <a:prstGeom prst="rect">
            <a:avLst/>
          </a:prstGeom>
          <a:noFill/>
        </p:spPr>
      </p:pic>
      <p:pic>
        <p:nvPicPr>
          <p:cNvPr id="3074" name="Picture 2" descr="http://wiki.mobileread.com/images/thumb/f/f0/A9t.jpg/80px-A9t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14400" y="4486274"/>
            <a:ext cx="1143000" cy="1457325"/>
          </a:xfrm>
          <a:prstGeom prst="rect">
            <a:avLst/>
          </a:prstGeom>
          <a:noFill/>
        </p:spPr>
      </p:pic>
      <p:pic>
        <p:nvPicPr>
          <p:cNvPr id="3075" name="Picture 3" descr="http://wiki.mobileread.com/images/thumb/e/ec/IRex_DR800_mock.jpg/80px-IRex_DR800_mock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343400" y="4572000"/>
            <a:ext cx="1066800" cy="1360170"/>
          </a:xfrm>
          <a:prstGeom prst="rect">
            <a:avLst/>
          </a:prstGeom>
          <a:noFill/>
        </p:spPr>
      </p:pic>
      <p:pic>
        <p:nvPicPr>
          <p:cNvPr id="3076" name="Picture 4" descr="http://wiki.mobileread.com/images/thumb/0/0a/Sm_iliad.jpg/80px-Sm_iliad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791200" y="4267200"/>
            <a:ext cx="923636" cy="1143000"/>
          </a:xfrm>
          <a:prstGeom prst="rect">
            <a:avLst/>
          </a:prstGeom>
          <a:noFill/>
        </p:spPr>
      </p:pic>
      <p:pic>
        <p:nvPicPr>
          <p:cNvPr id="3077" name="Picture 5" descr="http://wiki.mobileread.com/images/thumb/5/5d/DR1000_front_1.jpg/80px-DR1000_front_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010400" y="3581399"/>
            <a:ext cx="990600" cy="1213485"/>
          </a:xfrm>
          <a:prstGeom prst="rect">
            <a:avLst/>
          </a:prstGeom>
          <a:noFill/>
        </p:spPr>
      </p:pic>
      <p:pic>
        <p:nvPicPr>
          <p:cNvPr id="3078" name="Picture 6" descr="http://wiki.mobileread.com/images/thumb/1/17/KindleDX.jpg/80px-KindleDX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962400" y="1524000"/>
            <a:ext cx="1339780" cy="1524000"/>
          </a:xfrm>
          <a:prstGeom prst="rect">
            <a:avLst/>
          </a:prstGeom>
          <a:noFill/>
        </p:spPr>
      </p:pic>
      <p:pic>
        <p:nvPicPr>
          <p:cNvPr id="3079" name="Picture 7" descr="http://wiki.mobileread.com/images/thumb/e/e0/EB-300.jpg/80px-EB-300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943600" y="1828800"/>
            <a:ext cx="762000" cy="1019175"/>
          </a:xfrm>
          <a:prstGeom prst="rect">
            <a:avLst/>
          </a:prstGeom>
          <a:noFill/>
        </p:spPr>
      </p:pic>
      <p:pic>
        <p:nvPicPr>
          <p:cNvPr id="3080" name="Picture 8" descr="http://wiki.mobileread.com/images/thumb/d/d3/PB901_front.jpg/80px-PB901_front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2666999" y="4419600"/>
            <a:ext cx="1110343" cy="1457325"/>
          </a:xfrm>
          <a:prstGeom prst="rect">
            <a:avLst/>
          </a:prstGeom>
          <a:noFill/>
        </p:spPr>
      </p:pic>
      <p:pic>
        <p:nvPicPr>
          <p:cNvPr id="3081" name="Picture 9" descr="http://wiki.mobileread.com/images/thumb/c/c4/QUE_BN1.jpg/80px-QUE_BN1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304800" y="2895600"/>
            <a:ext cx="762000" cy="981075"/>
          </a:xfrm>
          <a:prstGeom prst="rect">
            <a:avLst/>
          </a:prstGeom>
          <a:noFill/>
        </p:spPr>
      </p:pic>
      <p:pic>
        <p:nvPicPr>
          <p:cNvPr id="3082" name="Picture 10" descr="http://wiki.mobileread.com/images/thumb/6/67/Skiff_half.jpg/80px-Skiff_half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667000" y="1752600"/>
            <a:ext cx="762000" cy="933450"/>
          </a:xfrm>
          <a:prstGeom prst="rect">
            <a:avLst/>
          </a:prstGeom>
          <a:noFill/>
        </p:spPr>
      </p:pic>
      <p:pic>
        <p:nvPicPr>
          <p:cNvPr id="3083" name="Picture 11" descr="http://wiki.mobileread.com/images/thumb/4/4e/Edge2.jpg/80px-Edge2.jp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7010400" y="1981200"/>
            <a:ext cx="1439333" cy="971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Nook</a:t>
            </a:r>
            <a:endParaRPr lang="en-US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85308" y="1295400"/>
            <a:ext cx="7010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304800"/>
            <a:ext cx="5334000" cy="1143000"/>
          </a:xfrm>
        </p:spPr>
        <p:txBody>
          <a:bodyPr/>
          <a:lstStyle/>
          <a:p>
            <a:r>
              <a:rPr lang="en-US" dirty="0" smtClean="0"/>
              <a:t>Kindles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screen"/>
          <a:srcRect l="10317" r="19841"/>
          <a:stretch>
            <a:fillRect/>
          </a:stretch>
        </p:blipFill>
        <p:spPr bwMode="auto">
          <a:xfrm>
            <a:off x="3733800" y="-15587"/>
            <a:ext cx="4800600" cy="687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Kindle/Nook </a:t>
            </a:r>
            <a:r>
              <a:rPr lang="en-US" dirty="0" smtClean="0"/>
              <a:t>for PC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Kindle  </a:t>
            </a:r>
            <a:r>
              <a:rPr lang="en-US" sz="2400" dirty="0" smtClean="0"/>
              <a:t>download </a:t>
            </a:r>
            <a:r>
              <a:rPr lang="en-US" sz="2400" u="sng" dirty="0" smtClean="0"/>
              <a:t>http</a:t>
            </a:r>
            <a:r>
              <a:rPr lang="en-US" sz="2400" u="sng" dirty="0" smtClean="0"/>
              <a:t>://www.amazon.com/gp/feature.html?ie=UTF8&amp;ref_=ms_sbrspot_0&amp;docId=1000426311</a:t>
            </a:r>
            <a:r>
              <a:rPr lang="en-US" sz="2400" dirty="0" smtClean="0"/>
              <a:t> 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dirty="0" smtClean="0"/>
              <a:t>Nook download </a:t>
            </a:r>
            <a:r>
              <a:rPr lang="en-US" sz="2400" dirty="0" smtClean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www.barnesandnoble.com/ebooks/download-reader.asp?dltab=pc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dirty="0" smtClean="0"/>
              <a:t>Free books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ubergizmo.com/photos/2010/1/kindle-kandl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14800" y="1371600"/>
            <a:ext cx="4800598" cy="4800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The </a:t>
            </a:r>
            <a:r>
              <a:rPr lang="en-US" dirty="0" err="1" smtClean="0">
                <a:latin typeface="Arial" charset="0"/>
                <a:cs typeface="Arial" charset="0"/>
              </a:rPr>
              <a:t>Kandle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ebook</a:t>
            </a:r>
            <a:r>
              <a:rPr lang="en-US" dirty="0" smtClean="0">
                <a:latin typeface="Arial" charset="0"/>
                <a:cs typeface="Arial" charset="0"/>
              </a:rPr>
              <a:t> light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5257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>
                <a:latin typeface="Arial" charset="0"/>
                <a:cs typeface="Arial" charset="0"/>
              </a:rPr>
              <a:t>compatible with any </a:t>
            </a:r>
          </a:p>
          <a:p>
            <a:pPr>
              <a:buNone/>
            </a:pPr>
            <a:r>
              <a:rPr lang="en-US" dirty="0" smtClean="0">
                <a:latin typeface="Arial" charset="0"/>
                <a:cs typeface="Arial" charset="0"/>
              </a:rPr>
              <a:t>eBook reader </a:t>
            </a:r>
          </a:p>
          <a:p>
            <a:pPr>
              <a:buNone/>
            </a:pPr>
            <a:endParaRPr lang="en-US" dirty="0" smtClean="0">
              <a:latin typeface="Arial" charset="0"/>
              <a:cs typeface="Arial" charset="0"/>
            </a:endParaRPr>
          </a:p>
          <a:p>
            <a:pPr>
              <a:buNone/>
            </a:pPr>
            <a:r>
              <a:rPr lang="en-US" dirty="0" smtClean="0">
                <a:latin typeface="Arial" charset="0"/>
                <a:cs typeface="Arial" charset="0"/>
              </a:rPr>
              <a:t>dual pivoting arms allow it to fold up to a slightly more compact form </a:t>
            </a:r>
          </a:p>
          <a:p>
            <a:pPr>
              <a:buNone/>
            </a:pPr>
            <a:endParaRPr lang="en-US" dirty="0" smtClean="0">
              <a:latin typeface="Arial" charset="0"/>
              <a:cs typeface="Arial" charset="0"/>
            </a:endParaRPr>
          </a:p>
          <a:p>
            <a:pPr>
              <a:buNone/>
            </a:pPr>
            <a:r>
              <a:rPr lang="en-US" dirty="0" smtClean="0">
                <a:latin typeface="Arial" charset="0"/>
                <a:cs typeface="Arial" charset="0"/>
              </a:rPr>
              <a:t>the light from the 2 LEDs can be directed as needed.</a:t>
            </a:r>
            <a:endParaRPr lang="en-US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-156453" y="-323166"/>
            <a:ext cx="3129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kumimoji="0" lang="en-US" sz="1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of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Books</a:t>
            </a:r>
          </a:p>
          <a:p>
            <a:r>
              <a:rPr lang="en-US" dirty="0" smtClean="0"/>
              <a:t>Devour Books</a:t>
            </a:r>
          </a:p>
          <a:p>
            <a:r>
              <a:rPr lang="en-US" dirty="0" smtClean="0"/>
              <a:t>Listen to audio books</a:t>
            </a:r>
          </a:p>
          <a:p>
            <a:r>
              <a:rPr lang="en-US" dirty="0" smtClean="0"/>
              <a:t>Read any kind of E-book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22861" y="4237059"/>
            <a:ext cx="4144939" cy="2468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96883" y="762000"/>
            <a:ext cx="8431481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1000" y="457200"/>
            <a:ext cx="8513618" cy="585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err="1" smtClean="0"/>
              <a:t>vook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 fontScale="85000" lnSpcReduction="20000"/>
          </a:bodyPr>
          <a:lstStyle/>
          <a:p>
            <a:r>
              <a:rPr lang="en-US" sz="4000" b="1" dirty="0" smtClean="0"/>
              <a:t>Browser based or mobile app</a:t>
            </a:r>
            <a:br>
              <a:rPr lang="en-US" sz="4000" b="1" dirty="0" smtClean="0"/>
            </a:br>
            <a:endParaRPr lang="en-US" sz="1600" b="1" dirty="0" smtClean="0"/>
          </a:p>
          <a:p>
            <a:r>
              <a:rPr lang="en-US" sz="4000" dirty="0" smtClean="0"/>
              <a:t>Four views:</a:t>
            </a:r>
          </a:p>
          <a:p>
            <a:pPr lvl="1"/>
            <a:r>
              <a:rPr lang="en-US" sz="3600" dirty="0" smtClean="0"/>
              <a:t>traditional format while integrating logical video breaks.</a:t>
            </a:r>
          </a:p>
          <a:p>
            <a:pPr lvl="1"/>
            <a:r>
              <a:rPr lang="en-US" sz="3600" dirty="0" smtClean="0"/>
              <a:t>watch view plays high-quality, full screen videos that bring the words and story to life. You can read along with the text in a pull down window.</a:t>
            </a:r>
            <a:br>
              <a:rPr lang="en-US" sz="3600" dirty="0" smtClean="0"/>
            </a:br>
            <a:endParaRPr lang="en-US" sz="1600" dirty="0" smtClean="0"/>
          </a:p>
          <a:p>
            <a:pPr lvl="1"/>
            <a:r>
              <a:rPr lang="en-US" sz="3600" dirty="0" smtClean="0"/>
              <a:t>The mix view combines both the text and video on one screen.</a:t>
            </a:r>
            <a:br>
              <a:rPr lang="en-US" sz="3600" dirty="0" smtClean="0"/>
            </a:br>
            <a:endParaRPr lang="en-US" sz="1600" dirty="0" smtClean="0"/>
          </a:p>
          <a:p>
            <a:pPr lvl="1"/>
            <a:r>
              <a:rPr lang="en-US" sz="3600" dirty="0" smtClean="0"/>
              <a:t>connect view engages the reader with related conversations on the social Web.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Blio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free </a:t>
            </a:r>
            <a:r>
              <a:rPr lang="en-US" dirty="0" err="1" smtClean="0"/>
              <a:t>eReader</a:t>
            </a:r>
            <a:endParaRPr lang="en-US" dirty="0" smtClean="0"/>
          </a:p>
          <a:p>
            <a:r>
              <a:rPr lang="en-US" dirty="0" smtClean="0"/>
              <a:t>Any device or reader</a:t>
            </a:r>
          </a:p>
          <a:p>
            <a:r>
              <a:rPr lang="en-US" dirty="0" smtClean="0"/>
              <a:t>ability to highlight and annotate text, hear the text read aloud, and support embedded multimedia such as video and audio.</a:t>
            </a:r>
          </a:p>
          <a:p>
            <a:r>
              <a:rPr lang="en-US" dirty="0" smtClean="0"/>
              <a:t>up to five devices per user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153400" cy="5440363"/>
          </a:xfrm>
        </p:spPr>
        <p:txBody>
          <a:bodyPr/>
          <a:lstStyle/>
          <a:p>
            <a:r>
              <a:rPr lang="en-US" dirty="0" err="1" smtClean="0"/>
              <a:t>eDGe</a:t>
            </a:r>
            <a:r>
              <a:rPr lang="en-US" dirty="0" smtClean="0"/>
              <a:t> has an e-reader screen on the left and an LCD screen on the right for color displays.</a:t>
            </a:r>
          </a:p>
          <a:p>
            <a:r>
              <a:rPr lang="en-US" dirty="0" smtClean="0"/>
              <a:t>Current target is Textbooks 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screen"/>
          <a:srcRect l="3397" t="4965" r="3185" b="8150"/>
          <a:stretch>
            <a:fillRect/>
          </a:stretch>
        </p:blipFill>
        <p:spPr bwMode="auto">
          <a:xfrm>
            <a:off x="1447800" y="2514600"/>
            <a:ext cx="6346371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phone apps for kids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733800" y="1333500"/>
            <a:ext cx="41148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2000" y="3810000"/>
            <a:ext cx="35814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en-US" dirty="0" smtClean="0"/>
              <a:t>Don’t forget your MP3 player  or the </a:t>
            </a:r>
            <a:r>
              <a:rPr lang="en-US" dirty="0" err="1" smtClean="0"/>
              <a:t>Ipod</a:t>
            </a:r>
            <a:r>
              <a:rPr lang="en-US" dirty="0" smtClean="0"/>
              <a:t> Touch.  </a:t>
            </a:r>
          </a:p>
          <a:p>
            <a:pPr lvl="1"/>
            <a:r>
              <a:rPr lang="en-US" dirty="0" smtClean="0"/>
              <a:t>Downloadable apps for both B&amp;N and Amazon</a:t>
            </a:r>
          </a:p>
          <a:p>
            <a:pPr lvl="1"/>
            <a:r>
              <a:rPr lang="en-US" dirty="0" smtClean="0"/>
              <a:t>Multiple uses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Your </a:t>
            </a:r>
            <a:r>
              <a:rPr lang="en-US" dirty="0" err="1" smtClean="0"/>
              <a:t>ebook</a:t>
            </a:r>
            <a:r>
              <a:rPr lang="en-US" dirty="0" smtClean="0"/>
              <a:t> appliance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Like MOST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Like LEAST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Always with you</a:t>
            </a:r>
          </a:p>
          <a:p>
            <a:r>
              <a:rPr lang="en-US" dirty="0" smtClean="0"/>
              <a:t>Out of print texts</a:t>
            </a:r>
          </a:p>
          <a:p>
            <a:pPr lvl="1"/>
            <a:r>
              <a:rPr lang="en-US" dirty="0" smtClean="0"/>
              <a:t>Replica Books and Ingram's Lightning Source, store fully marked-up digital text or scanned page images on demand, one at a time.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Reading </a:t>
            </a:r>
          </a:p>
          <a:p>
            <a:pPr lvl="1"/>
            <a:r>
              <a:rPr lang="en-US" dirty="0" smtClean="0"/>
              <a:t>Fluency</a:t>
            </a:r>
          </a:p>
          <a:p>
            <a:pPr lvl="1"/>
            <a:r>
              <a:rPr lang="en-US" dirty="0" smtClean="0"/>
              <a:t>Hypertext supports clarity</a:t>
            </a:r>
          </a:p>
          <a:p>
            <a:pPr lvl="1"/>
            <a:r>
              <a:rPr lang="en-US" dirty="0" smtClean="0"/>
              <a:t>Language Acquisition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isn’t either / 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“The human brain doesn’t change in one generation,” says Mr. Powers, author of the forthcoming </a:t>
            </a:r>
            <a:r>
              <a:rPr lang="en-US" i="1" dirty="0" smtClean="0"/>
              <a:t>Hamlet’s </a:t>
            </a:r>
            <a:r>
              <a:rPr lang="en-US" i="1" dirty="0" smtClean="0"/>
              <a:t>BlackBerry: A Practical Philosophy for Building a Good Life in the Digital Age</a:t>
            </a:r>
            <a:r>
              <a:rPr lang="en-US" dirty="0" smtClean="0"/>
              <a:t>. </a:t>
            </a:r>
            <a:r>
              <a:rPr lang="en-US" dirty="0" smtClean="0"/>
              <a:t>“It’s not going to happen like that.”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What to consider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791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Costs</a:t>
            </a:r>
          </a:p>
          <a:p>
            <a:pPr>
              <a:buNone/>
            </a:pPr>
            <a:r>
              <a:rPr lang="en-US" dirty="0" smtClean="0"/>
              <a:t>   Appliances </a:t>
            </a:r>
          </a:p>
          <a:p>
            <a:pPr lvl="1"/>
            <a:r>
              <a:rPr lang="en-US" sz="2800" dirty="0" smtClean="0"/>
              <a:t>Durability</a:t>
            </a:r>
          </a:p>
          <a:p>
            <a:pPr lvl="1"/>
            <a:r>
              <a:rPr lang="en-US" sz="2800" dirty="0" smtClean="0"/>
              <a:t>Longevity</a:t>
            </a:r>
          </a:p>
          <a:p>
            <a:pPr lvl="1"/>
            <a:r>
              <a:rPr lang="en-US" sz="2800" dirty="0" smtClean="0"/>
              <a:t>Single function </a:t>
            </a:r>
            <a:r>
              <a:rPr lang="en-US" sz="2800" dirty="0" err="1" smtClean="0"/>
              <a:t>vs</a:t>
            </a:r>
            <a:r>
              <a:rPr lang="en-US" sz="2800" dirty="0" smtClean="0"/>
              <a:t> multi function</a:t>
            </a:r>
          </a:p>
          <a:p>
            <a:pPr lvl="1"/>
            <a:r>
              <a:rPr lang="en-US" sz="2800" dirty="0" smtClean="0"/>
              <a:t>What is already in student hands</a:t>
            </a:r>
          </a:p>
          <a:p>
            <a:pPr lvl="1"/>
            <a:r>
              <a:rPr lang="en-US" sz="2800" dirty="0" smtClean="0"/>
              <a:t>Battery life</a:t>
            </a:r>
          </a:p>
          <a:p>
            <a:pPr lvl="1"/>
            <a:r>
              <a:rPr lang="en-US" sz="2800" dirty="0" smtClean="0"/>
              <a:t>Resolution in dpi</a:t>
            </a:r>
          </a:p>
          <a:p>
            <a:pPr lvl="1"/>
            <a:r>
              <a:rPr lang="en-US" sz="2800" dirty="0" smtClean="0"/>
              <a:t>Storage capacity</a:t>
            </a:r>
          </a:p>
          <a:p>
            <a:pPr lvl="2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267200" cy="5715000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US" sz="2800" dirty="0" smtClean="0"/>
              <a:t>Collections</a:t>
            </a:r>
          </a:p>
          <a:p>
            <a:pPr lvl="2">
              <a:buNone/>
            </a:pPr>
            <a:r>
              <a:rPr lang="en-US" sz="2800" dirty="0" smtClean="0"/>
              <a:t>Contracts</a:t>
            </a:r>
          </a:p>
          <a:p>
            <a:pPr lvl="3"/>
            <a:r>
              <a:rPr lang="en-US" sz="2800" dirty="0" smtClean="0"/>
              <a:t>Own</a:t>
            </a:r>
          </a:p>
          <a:p>
            <a:pPr lvl="3"/>
            <a:r>
              <a:rPr lang="en-US" sz="2800" dirty="0" smtClean="0"/>
              <a:t>Lease</a:t>
            </a:r>
          </a:p>
          <a:p>
            <a:pPr lvl="2"/>
            <a:r>
              <a:rPr lang="en-US" sz="2800" dirty="0" smtClean="0"/>
              <a:t>Multiple downloads</a:t>
            </a:r>
          </a:p>
          <a:p>
            <a:pPr lvl="3"/>
            <a:r>
              <a:rPr lang="en-US" sz="2800" dirty="0" smtClean="0"/>
              <a:t>Single copies</a:t>
            </a:r>
          </a:p>
          <a:p>
            <a:pPr lvl="3"/>
            <a:r>
              <a:rPr lang="en-US" sz="2800" dirty="0" smtClean="0"/>
              <a:t>Collections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err="1" smtClean="0"/>
              <a:t>Ebook</a:t>
            </a:r>
            <a:r>
              <a:rPr lang="en-US" dirty="0" smtClean="0"/>
              <a:t> Text Formats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 smtClean="0"/>
              <a:t>EPUB -a free open standard supported by a range of reading devices, allows readers to move their digital books across platforms</a:t>
            </a:r>
          </a:p>
          <a:p>
            <a:endParaRPr lang="en-US" sz="1000" dirty="0" smtClean="0"/>
          </a:p>
          <a:p>
            <a:r>
              <a:rPr lang="en-US" sz="2800" dirty="0" smtClean="0"/>
              <a:t>DRM – Digital Rights Management </a:t>
            </a:r>
          </a:p>
          <a:p>
            <a:endParaRPr lang="en-US" sz="1000" dirty="0" smtClean="0"/>
          </a:p>
          <a:p>
            <a:r>
              <a:rPr lang="en-US" sz="2800" dirty="0" smtClean="0"/>
              <a:t>PDF – Portable Document Format</a:t>
            </a:r>
          </a:p>
          <a:p>
            <a:endParaRPr lang="en-US" sz="1000" dirty="0" smtClean="0"/>
          </a:p>
          <a:p>
            <a:r>
              <a:rPr lang="en-US" sz="2800" dirty="0" err="1" smtClean="0"/>
              <a:t>Mobipocket</a:t>
            </a:r>
            <a:r>
              <a:rPr lang="en-US" sz="2800" dirty="0" smtClean="0"/>
              <a:t> format  (.</a:t>
            </a:r>
            <a:r>
              <a:rPr lang="en-US" sz="2800" dirty="0" err="1" smtClean="0"/>
              <a:t>prc</a:t>
            </a:r>
            <a:r>
              <a:rPr lang="en-US" sz="2800" dirty="0" smtClean="0"/>
              <a:t>), </a:t>
            </a:r>
          </a:p>
          <a:p>
            <a:r>
              <a:rPr lang="en-US" sz="2800" dirty="0" err="1" smtClean="0"/>
              <a:t>mobipocket</a:t>
            </a:r>
            <a:r>
              <a:rPr lang="en-US" sz="2800" dirty="0" smtClean="0"/>
              <a:t> palm (.</a:t>
            </a:r>
            <a:r>
              <a:rPr lang="en-US" sz="2800" dirty="0" err="1" smtClean="0"/>
              <a:t>pdb</a:t>
            </a:r>
            <a:r>
              <a:rPr lang="en-US" sz="2800" dirty="0" smtClean="0"/>
              <a:t>)</a:t>
            </a:r>
          </a:p>
          <a:p>
            <a:endParaRPr lang="en-US" sz="1200" dirty="0" smtClean="0"/>
          </a:p>
          <a:p>
            <a:r>
              <a:rPr lang="en-US" sz="2800" dirty="0" smtClean="0"/>
              <a:t>Amazon (</a:t>
            </a:r>
            <a:r>
              <a:rPr lang="en-US" sz="2400" dirty="0" smtClean="0"/>
              <a:t>AZW)</a:t>
            </a:r>
            <a:endParaRPr lang="en-US" sz="2800" dirty="0" smtClean="0"/>
          </a:p>
          <a:p>
            <a:endParaRPr lang="en-US" sz="1200" dirty="0" smtClean="0"/>
          </a:p>
          <a:p>
            <a:r>
              <a:rPr lang="en-US" sz="2800" dirty="0" err="1" smtClean="0"/>
              <a:t>microsoft</a:t>
            </a:r>
            <a:r>
              <a:rPr lang="en-US" sz="2800" dirty="0" smtClean="0"/>
              <a:t> word (.doc),    plain text (.txt), </a:t>
            </a:r>
          </a:p>
          <a:p>
            <a:r>
              <a:rPr lang="en-US" sz="2800" dirty="0" smtClean="0"/>
              <a:t>web browser (.html),   </a:t>
            </a:r>
            <a:r>
              <a:rPr lang="en-US" sz="2800" dirty="0" err="1" smtClean="0"/>
              <a:t>microsoft</a:t>
            </a:r>
            <a:r>
              <a:rPr lang="en-US" sz="2800" dirty="0" smtClean="0"/>
              <a:t> reader (.lit), </a:t>
            </a:r>
          </a:p>
          <a:p>
            <a:r>
              <a:rPr lang="en-US" sz="2800" dirty="0" err="1" smtClean="0"/>
              <a:t>sony</a:t>
            </a:r>
            <a:r>
              <a:rPr lang="en-US" sz="2800" dirty="0" smtClean="0"/>
              <a:t> reader (.</a:t>
            </a:r>
            <a:r>
              <a:rPr lang="en-US" sz="2800" dirty="0" err="1" smtClean="0"/>
              <a:t>lrf</a:t>
            </a:r>
            <a:r>
              <a:rPr lang="en-US" sz="2800" dirty="0" smtClean="0"/>
              <a:t>),   </a:t>
            </a:r>
            <a:r>
              <a:rPr lang="en-US" sz="2800" dirty="0" err="1" smtClean="0"/>
              <a:t>sony</a:t>
            </a:r>
            <a:r>
              <a:rPr lang="en-US" sz="2800" dirty="0" smtClean="0"/>
              <a:t> </a:t>
            </a:r>
            <a:r>
              <a:rPr lang="en-US" sz="2800" dirty="0" err="1" smtClean="0"/>
              <a:t>librie</a:t>
            </a:r>
            <a:r>
              <a:rPr lang="en-US" sz="2800" dirty="0" smtClean="0"/>
              <a:t>  (.</a:t>
            </a:r>
            <a:r>
              <a:rPr lang="en-US" sz="2800" dirty="0" err="1" smtClean="0"/>
              <a:t>lrf</a:t>
            </a:r>
            <a:r>
              <a:rPr lang="en-US" sz="2800" dirty="0" smtClean="0"/>
              <a:t>),, rocket (.</a:t>
            </a:r>
            <a:r>
              <a:rPr lang="en-US" sz="2800" dirty="0" err="1" smtClean="0"/>
              <a:t>rb</a:t>
            </a:r>
            <a:r>
              <a:rPr lang="en-US" sz="2800" dirty="0" smtClean="0"/>
              <a:t>), </a:t>
            </a:r>
          </a:p>
          <a:p>
            <a:r>
              <a:rPr lang="en-US" sz="2800" dirty="0" err="1" smtClean="0"/>
              <a:t>hiebook</a:t>
            </a:r>
            <a:r>
              <a:rPr lang="en-US" sz="2800" dirty="0" smtClean="0"/>
              <a:t> (.</a:t>
            </a:r>
            <a:r>
              <a:rPr lang="en-US" sz="2800" dirty="0" err="1" smtClean="0"/>
              <a:t>kml</a:t>
            </a:r>
            <a:r>
              <a:rPr lang="en-US" sz="2800" dirty="0" smtClean="0"/>
              <a:t>),    </a:t>
            </a:r>
            <a:r>
              <a:rPr lang="en-US" sz="2800" dirty="0" err="1" smtClean="0"/>
              <a:t>plucker</a:t>
            </a:r>
            <a:r>
              <a:rPr lang="en-US" sz="2800" dirty="0" smtClean="0"/>
              <a:t> (.</a:t>
            </a:r>
            <a:r>
              <a:rPr lang="en-US" sz="2800" dirty="0" err="1" smtClean="0"/>
              <a:t>prc</a:t>
            </a:r>
            <a:r>
              <a:rPr lang="en-US" sz="2800" dirty="0" smtClean="0"/>
              <a:t>),    </a:t>
            </a:r>
            <a:r>
              <a:rPr lang="en-US" sz="2800" dirty="0" err="1" smtClean="0"/>
              <a:t>Isilo</a:t>
            </a:r>
            <a:r>
              <a:rPr lang="en-US" sz="2800" dirty="0" smtClean="0"/>
              <a:t> (.</a:t>
            </a:r>
            <a:r>
              <a:rPr lang="en-US" sz="2800" dirty="0" err="1" smtClean="0"/>
              <a:t>pdb</a:t>
            </a:r>
            <a:r>
              <a:rPr lang="en-US" sz="2800" dirty="0" smtClean="0"/>
              <a:t>), f</a:t>
            </a:r>
          </a:p>
          <a:p>
            <a:r>
              <a:rPr lang="en-US" sz="2800" dirty="0" err="1" smtClean="0"/>
              <a:t>ictionbook</a:t>
            </a:r>
            <a:r>
              <a:rPr lang="en-US" sz="2800" dirty="0" smtClean="0"/>
              <a:t> (.fb2),    </a:t>
            </a:r>
            <a:r>
              <a:rPr lang="en-US" sz="2800" dirty="0" err="1" smtClean="0"/>
              <a:t>psion</a:t>
            </a:r>
            <a:r>
              <a:rPr lang="en-US" sz="2800" dirty="0" smtClean="0"/>
              <a:t> (.</a:t>
            </a:r>
            <a:r>
              <a:rPr lang="en-US" sz="2800" dirty="0" err="1" smtClean="0"/>
              <a:t>tcr</a:t>
            </a:r>
            <a:r>
              <a:rPr lang="en-US" sz="2800" dirty="0" smtClean="0"/>
              <a:t>)</a:t>
            </a:r>
            <a:endParaRPr lang="en-US" sz="28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vision capabilities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/>
              <a:t>Required by law. </a:t>
            </a:r>
          </a:p>
          <a:p>
            <a:pPr>
              <a:buNone/>
            </a:pPr>
            <a:r>
              <a:rPr lang="en-US" sz="3600" dirty="0" smtClean="0"/>
              <a:t>Frequently ignored by vendors</a:t>
            </a:r>
            <a:endParaRPr lang="en-US" sz="36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Eye Strain Myth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Dr. Travis Meredith, University of North Carolina, Chapel Hill, chair ophthalmology department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“The current problem with reading on screens is that we need to adjust our bodies to our computer screens, rather than the screens adjusting to us,”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“While you’re reading, your eyes make about 10,000 movements an hour. It’s important to take a step back every 20 minutes and let your eyes rest,”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800" dirty="0" smtClean="0"/>
              <a:t>Professor Alan Hedge, director of the Human Factors and Ergonomics Laboratory at Cornell University</a:t>
            </a:r>
            <a:endParaRPr lang="en-US" sz="28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Vendors - Children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BookFliks</a:t>
            </a:r>
            <a:endParaRPr lang="en-US" dirty="0" smtClean="0"/>
          </a:p>
          <a:p>
            <a:r>
              <a:rPr lang="en-US" dirty="0" smtClean="0"/>
              <a:t>Sylvan/Dell</a:t>
            </a:r>
          </a:p>
          <a:p>
            <a:r>
              <a:rPr lang="en-US" dirty="0" err="1" smtClean="0"/>
              <a:t>NetLibrary</a:t>
            </a:r>
            <a:endParaRPr lang="en-US" dirty="0" smtClean="0"/>
          </a:p>
          <a:p>
            <a:r>
              <a:rPr lang="en-US" dirty="0" err="1" smtClean="0"/>
              <a:t>Abdo</a:t>
            </a:r>
            <a:endParaRPr lang="en-US" dirty="0" smtClean="0"/>
          </a:p>
          <a:p>
            <a:r>
              <a:rPr lang="en-US" dirty="0" smtClean="0"/>
              <a:t>Pebble</a:t>
            </a:r>
          </a:p>
          <a:p>
            <a:r>
              <a:rPr lang="en-US" dirty="0" err="1" smtClean="0"/>
              <a:t>TumbleBooks</a:t>
            </a:r>
            <a:endParaRPr lang="en-US" dirty="0" smtClean="0"/>
          </a:p>
          <a:p>
            <a:r>
              <a:rPr lang="en-US" i="1" dirty="0" smtClean="0"/>
              <a:t> </a:t>
            </a:r>
            <a:r>
              <a:rPr lang="en-US" dirty="0" err="1" smtClean="0"/>
              <a:t>Starfall</a:t>
            </a:r>
            <a:r>
              <a:rPr lang="en-US" dirty="0" smtClean="0"/>
              <a:t> – free</a:t>
            </a:r>
          </a:p>
          <a:p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Apple App store -</a:t>
            </a:r>
            <a:r>
              <a:rPr lang="en-US" i="1" dirty="0" smtClean="0"/>
              <a:t>Just Me and My Dad</a:t>
            </a:r>
          </a:p>
          <a:p>
            <a:r>
              <a:rPr lang="en-US" dirty="0" err="1" smtClean="0"/>
              <a:t>Raz</a:t>
            </a:r>
            <a:r>
              <a:rPr lang="en-US" dirty="0" smtClean="0"/>
              <a:t> Kids</a:t>
            </a:r>
          </a:p>
          <a:p>
            <a:r>
              <a:rPr lang="en-US" dirty="0" smtClean="0"/>
              <a:t>Moving Picture Books</a:t>
            </a:r>
          </a:p>
          <a:p>
            <a:r>
              <a:rPr lang="en-US" dirty="0" smtClean="0"/>
              <a:t>Sesame Street e-book content-</a:t>
            </a:r>
            <a:r>
              <a:rPr lang="en-US" sz="2000" b="1" dirty="0" smtClean="0"/>
              <a:t>www.sesamestreet.org/</a:t>
            </a:r>
            <a:r>
              <a:rPr lang="en-US" sz="2000" b="1" dirty="0" err="1" smtClean="0"/>
              <a:t>ebooks</a:t>
            </a:r>
            <a:endParaRPr lang="en-US" sz="2000" b="1" dirty="0" smtClean="0"/>
          </a:p>
          <a:p>
            <a:r>
              <a:rPr lang="en-US" dirty="0" err="1" smtClean="0"/>
              <a:t>iStoryTime</a:t>
            </a:r>
            <a:r>
              <a:rPr lang="en-US" dirty="0" smtClean="0"/>
              <a:t>, </a:t>
            </a:r>
            <a:r>
              <a:rPr lang="en-US" sz="2000" dirty="0" smtClean="0"/>
              <a:t>an e-book platform for </a:t>
            </a:r>
            <a:r>
              <a:rPr lang="en-US" sz="2000" dirty="0" err="1" smtClean="0"/>
              <a:t>iPhone</a:t>
            </a:r>
            <a:r>
              <a:rPr lang="en-US" sz="2000" dirty="0" smtClean="0"/>
              <a:t> and Android OS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Vendors - General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I Save A Tree, Inc.  Bilingual</a:t>
            </a:r>
          </a:p>
          <a:p>
            <a:r>
              <a:rPr lang="en-US" dirty="0" err="1" smtClean="0"/>
              <a:t>netLibrary</a:t>
            </a:r>
            <a:r>
              <a:rPr lang="en-US" dirty="0" smtClean="0"/>
              <a:t> - allows unlimited access to titles </a:t>
            </a:r>
          </a:p>
          <a:p>
            <a:r>
              <a:rPr lang="en-US" dirty="0" smtClean="0"/>
              <a:t>Overdrive - 3 items for one week</a:t>
            </a:r>
          </a:p>
          <a:p>
            <a:r>
              <a:rPr lang="en-US" dirty="0" smtClean="0"/>
              <a:t>audible.com</a:t>
            </a:r>
          </a:p>
          <a:p>
            <a:r>
              <a:rPr lang="en-US" dirty="0" smtClean="0"/>
              <a:t>Follett and other book vendors</a:t>
            </a:r>
          </a:p>
          <a:p>
            <a:r>
              <a:rPr lang="en-US" dirty="0" smtClean="0"/>
              <a:t>Gale</a:t>
            </a:r>
          </a:p>
          <a:p>
            <a:r>
              <a:rPr lang="en-US" dirty="0" err="1" smtClean="0"/>
              <a:t>Escue</a:t>
            </a:r>
            <a:r>
              <a:rPr lang="en-US" dirty="0" smtClean="0"/>
              <a:t> &amp; Associates </a:t>
            </a:r>
            <a:r>
              <a:rPr lang="en-US" dirty="0" smtClean="0">
                <a:hlinkClick r:id="rId2"/>
              </a:rPr>
              <a:t>www.escuebooks.com</a:t>
            </a:r>
            <a:endParaRPr lang="en-US" dirty="0" smtClean="0"/>
          </a:p>
          <a:p>
            <a:r>
              <a:rPr lang="en-US" dirty="0" smtClean="0"/>
              <a:t>Davidson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Vendors - Periodicals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EBSCOhost</a:t>
            </a:r>
            <a:r>
              <a:rPr lang="en-US" dirty="0" smtClean="0"/>
              <a:t> mobile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66800" y="381000"/>
            <a:ext cx="6705600" cy="446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04800" y="5105400"/>
            <a:ext cx="8534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13 percent of American adults who’ve purchased at least one book in the past year own an e-reader, or plan to own one within the next year.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/>
              <a:t>   Is there really something mystical about printing a book on pulped paper?</a:t>
            </a:r>
            <a:endParaRPr lang="en-US" sz="4400" dirty="0"/>
          </a:p>
        </p:txBody>
      </p:sp>
      <p:pic>
        <p:nvPicPr>
          <p:cNvPr id="4" name="Picture 3" descr="C:\Users\Barbara Fiehn\AppData\Local\Microsoft\Windows\Temporary Internet Files\Content.IE5\4VNMD2SP\MPj04436000000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43400" y="3429000"/>
            <a:ext cx="3931920" cy="287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“</a:t>
            </a:r>
            <a:r>
              <a:rPr lang="en-US" sz="4000" dirty="0" smtClean="0"/>
              <a:t>The technology of the book has withstood 500 years for a reason. It’s a superior, time-tested object. 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4000" dirty="0" smtClean="0"/>
              <a:t>I can envision a future where everyone has a Kindle. But I don’t think that means the eradication of books.”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228600" y="5446693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prstClr val="white"/>
                </a:solidFill>
              </a:rPr>
              <a:t>Dennis Loy Johnson, the publisher of Melville House, a Brooklyn-based press.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15400" cy="4525963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Ebook</a:t>
            </a:r>
            <a:r>
              <a:rPr lang="en-US" dirty="0" smtClean="0"/>
              <a:t> clubs – readers miles apart instantaneously sharing notations</a:t>
            </a:r>
          </a:p>
          <a:p>
            <a:r>
              <a:rPr lang="en-US" dirty="0" smtClean="0"/>
              <a:t>Home subscriptions -services based on interest</a:t>
            </a:r>
          </a:p>
          <a:p>
            <a:r>
              <a:rPr lang="en-US" dirty="0" smtClean="0"/>
              <a:t>Disney, $79.95 a year to tap a treasure-trove of digitized storybooks, full of videos, music, and point-and-click games.</a:t>
            </a:r>
          </a:p>
          <a:p>
            <a:r>
              <a:rPr lang="en-US" dirty="0" smtClean="0"/>
              <a:t>Reading resembles a social-networking environment with instant interact with the publisher, the author, and the text itself.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Nice to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EduKindle</a:t>
            </a:r>
            <a:r>
              <a:rPr lang="en-US" b="1" dirty="0" smtClean="0"/>
              <a:t>     Kindle for Educators</a:t>
            </a:r>
          </a:p>
          <a:p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technology of “the book” has already seen a number of transitions in its long history: from clay to wax to papyrus to vellum to cloth to paper, stored as tablets or scrolls or folios or books, bound in horn or leather or cloth or paper</a:t>
            </a:r>
          </a:p>
          <a:p>
            <a:endParaRPr lang="en-US" dirty="0" smtClean="0"/>
          </a:p>
          <a:p>
            <a:r>
              <a:rPr lang="en-US" sz="2400" dirty="0" smtClean="0"/>
              <a:t>Doug Johnson School Library Journal  November 2004, Turning the Page (E-books and their impact on </a:t>
            </a:r>
            <a:r>
              <a:rPr lang="en-US" sz="2400" dirty="0" smtClean="0"/>
              <a:t>libraries)    http</a:t>
            </a:r>
            <a:r>
              <a:rPr lang="en-US" sz="2400" dirty="0" smtClean="0"/>
              <a:t>://www.doug-johnson.com/dougwri/turning-the-page-e-books.html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Book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2578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1971 Michael Hart (Gutenberg Project) initiated digitized text: </a:t>
            </a:r>
            <a:r>
              <a:rPr lang="en-US" i="1" dirty="0" smtClean="0"/>
              <a:t>Declaration of Independence</a:t>
            </a:r>
            <a:r>
              <a:rPr lang="en-US" dirty="0" smtClean="0"/>
              <a:t>.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1981 the first electronic book with commercial aims : a dictionary by Random House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1998 the first e-Book Fair took place in Gaithersburg, Maryland 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2001 </a:t>
            </a:r>
            <a:r>
              <a:rPr lang="en-US" dirty="0" smtClean="0"/>
              <a:t>e-book </a:t>
            </a:r>
            <a:r>
              <a:rPr lang="en-US" dirty="0" smtClean="0"/>
              <a:t>boom started with </a:t>
            </a:r>
            <a:r>
              <a:rPr lang="en-US" i="1" dirty="0" smtClean="0"/>
              <a:t>Riding the Bullet</a:t>
            </a:r>
            <a:r>
              <a:rPr lang="en-US" dirty="0" smtClean="0"/>
              <a:t>, by Stephen King, launched on the Internet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29200" y="533400"/>
            <a:ext cx="345459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19400" y="2666999"/>
            <a:ext cx="2286000" cy="31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Barbara Fiehn\Pictures\Microsoft Clip Organizer\j043342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3304" y="0"/>
            <a:ext cx="457739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arbara Fiehn\Pictures\Microsoft Clip Organizer\ed00060_.wm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14400" y="-76200"/>
            <a:ext cx="79267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62400"/>
            <a:ext cx="9144000" cy="1143000"/>
          </a:xfrm>
        </p:spPr>
        <p:txBody>
          <a:bodyPr>
            <a:noAutofit/>
          </a:bodyPr>
          <a:lstStyle/>
          <a:p>
            <a:r>
              <a:rPr lang="en-US" sz="4300" b="1" dirty="0" smtClean="0"/>
              <a:t>http://people.wku.edu/barbara.fiehn/</a:t>
            </a:r>
            <a:endParaRPr lang="en-US" sz="43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it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err="1" smtClean="0"/>
              <a:t>Ebook</a:t>
            </a:r>
            <a:endParaRPr lang="en-US" sz="6000" dirty="0" smtClean="0"/>
          </a:p>
          <a:p>
            <a:pPr algn="ctr"/>
            <a:r>
              <a:rPr lang="en-US" sz="6000" dirty="0" smtClean="0"/>
              <a:t>E-book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E-Book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Electronic book</a:t>
            </a:r>
          </a:p>
          <a:p>
            <a:pPr lvl="1"/>
            <a:r>
              <a:rPr lang="en-US" sz="3200" dirty="0" smtClean="0"/>
              <a:t>a book published in electronic form</a:t>
            </a:r>
          </a:p>
          <a:p>
            <a:pPr lvl="1">
              <a:buNone/>
            </a:pPr>
            <a:r>
              <a:rPr lang="en-US" sz="3200" dirty="0" smtClean="0"/>
              <a:t>Inclusive:  digital format – text and perhaps graphics</a:t>
            </a:r>
          </a:p>
          <a:p>
            <a:pPr lvl="1">
              <a:buNone/>
            </a:pPr>
            <a:endParaRPr lang="en-US" sz="3200" dirty="0" smtClean="0"/>
          </a:p>
          <a:p>
            <a:pPr lvl="1">
              <a:buNone/>
            </a:pPr>
            <a:r>
              <a:rPr lang="en-US" sz="3200" dirty="0" smtClean="0"/>
              <a:t>Excludes: audio books (yes or no)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What – forms and formats</a:t>
            </a:r>
          </a:p>
          <a:p>
            <a:pPr lvl="1"/>
            <a:r>
              <a:rPr lang="en-US" dirty="0" smtClean="0"/>
              <a:t>Appliances</a:t>
            </a:r>
          </a:p>
          <a:p>
            <a:pPr lvl="1"/>
            <a:r>
              <a:rPr lang="en-US" dirty="0" smtClean="0"/>
              <a:t>Book formats</a:t>
            </a:r>
          </a:p>
          <a:p>
            <a:pPr lvl="1"/>
            <a:r>
              <a:rPr lang="en-US" dirty="0" smtClean="0"/>
              <a:t>From Whom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Issues</a:t>
            </a:r>
          </a:p>
          <a:p>
            <a:pPr lvl="1"/>
            <a:r>
              <a:rPr lang="en-US" dirty="0" smtClean="0"/>
              <a:t>Rewiring</a:t>
            </a:r>
          </a:p>
          <a:p>
            <a:pPr lvl="1"/>
            <a:r>
              <a:rPr lang="en-US" dirty="0" smtClean="0"/>
              <a:t>Skim and Scan </a:t>
            </a:r>
            <a:r>
              <a:rPr lang="en-US" dirty="0" err="1" smtClean="0"/>
              <a:t>vs</a:t>
            </a:r>
            <a:r>
              <a:rPr lang="en-US" dirty="0" smtClean="0"/>
              <a:t> Deep reading</a:t>
            </a:r>
          </a:p>
          <a:p>
            <a:pPr lvl="1"/>
            <a:r>
              <a:rPr lang="en-US" dirty="0" smtClean="0"/>
              <a:t>Eye strain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Purchasing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1619</TotalTime>
  <Words>1057</Words>
  <Application>Microsoft Office PowerPoint</Application>
  <PresentationFormat>On-screen Show (4:3)</PresentationFormat>
  <Paragraphs>197</Paragraphs>
  <Slides>63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Office Theme</vt:lpstr>
      <vt:lpstr>Slide 1</vt:lpstr>
      <vt:lpstr>How many of you</vt:lpstr>
      <vt:lpstr>It isn’t either / or</vt:lpstr>
      <vt:lpstr>Slide 4</vt:lpstr>
      <vt:lpstr>Slide 5</vt:lpstr>
      <vt:lpstr>Digital Book History</vt:lpstr>
      <vt:lpstr>Does it matter</vt:lpstr>
      <vt:lpstr>Defining E-Book</vt:lpstr>
      <vt:lpstr>Outline</vt:lpstr>
      <vt:lpstr>My Words of Wisdom</vt:lpstr>
      <vt:lpstr>Appliances</vt:lpstr>
      <vt:lpstr>Slide 12</vt:lpstr>
      <vt:lpstr>Slide 13</vt:lpstr>
      <vt:lpstr>Slide 14</vt:lpstr>
      <vt:lpstr>e-book device or e-reader</vt:lpstr>
      <vt:lpstr>Nook</vt:lpstr>
      <vt:lpstr>Kindles</vt:lpstr>
      <vt:lpstr>Kindle/Nook for PC </vt:lpstr>
      <vt:lpstr>The Kandle ebook light </vt:lpstr>
      <vt:lpstr>Slide 20</vt:lpstr>
      <vt:lpstr>Slide 21</vt:lpstr>
      <vt:lpstr>vook</vt:lpstr>
      <vt:lpstr>Blio</vt:lpstr>
      <vt:lpstr>Slide 24</vt:lpstr>
      <vt:lpstr>Cell phone apps for kids</vt:lpstr>
      <vt:lpstr>Slide 26</vt:lpstr>
      <vt:lpstr>Your ebook appliance </vt:lpstr>
      <vt:lpstr>Reasons</vt:lpstr>
      <vt:lpstr>Reasons</vt:lpstr>
      <vt:lpstr>What to consider</vt:lpstr>
      <vt:lpstr>Ebook Text Formats</vt:lpstr>
      <vt:lpstr>Low vision capabilities</vt:lpstr>
      <vt:lpstr>Eye Strain Myth</vt:lpstr>
      <vt:lpstr>Slide 34</vt:lpstr>
      <vt:lpstr>Vendors - Children</vt:lpstr>
      <vt:lpstr>Vendors - General</vt:lpstr>
      <vt:lpstr>Vendors - Periodicals</vt:lpstr>
      <vt:lpstr>Slide 38</vt:lpstr>
      <vt:lpstr>Slide 39</vt:lpstr>
      <vt:lpstr>Possibilities</vt:lpstr>
      <vt:lpstr>Nice to Know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http://people.wku.edu/barbara.fiehn/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E-Book</dc:title>
  <dc:creator>Barbara Fiehn</dc:creator>
  <cp:lastModifiedBy>Barbara Fiehn</cp:lastModifiedBy>
  <cp:revision>160</cp:revision>
  <dcterms:created xsi:type="dcterms:W3CDTF">2010-01-05T00:31:39Z</dcterms:created>
  <dcterms:modified xsi:type="dcterms:W3CDTF">2010-02-22T17:32:20Z</dcterms:modified>
</cp:coreProperties>
</file>