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57" r:id="rId3"/>
    <p:sldId id="313" r:id="rId4"/>
    <p:sldId id="276" r:id="rId5"/>
    <p:sldId id="261" r:id="rId6"/>
    <p:sldId id="319" r:id="rId7"/>
    <p:sldId id="314" r:id="rId8"/>
    <p:sldId id="327" r:id="rId9"/>
    <p:sldId id="316" r:id="rId10"/>
    <p:sldId id="259" r:id="rId11"/>
    <p:sldId id="260" r:id="rId12"/>
    <p:sldId id="272" r:id="rId13"/>
    <p:sldId id="324" r:id="rId14"/>
    <p:sldId id="275" r:id="rId15"/>
    <p:sldId id="267" r:id="rId16"/>
    <p:sldId id="268" r:id="rId17"/>
    <p:sldId id="270" r:id="rId18"/>
    <p:sldId id="321" r:id="rId19"/>
    <p:sldId id="277" r:id="rId20"/>
    <p:sldId id="278" r:id="rId21"/>
    <p:sldId id="328" r:id="rId22"/>
    <p:sldId id="279" r:id="rId23"/>
    <p:sldId id="280" r:id="rId24"/>
    <p:sldId id="281" r:id="rId25"/>
    <p:sldId id="282" r:id="rId26"/>
    <p:sldId id="284" r:id="rId27"/>
    <p:sldId id="285" r:id="rId28"/>
    <p:sldId id="326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460" autoAdjust="0"/>
    <p:restoredTop sz="94660"/>
  </p:normalViewPr>
  <p:slideViewPr>
    <p:cSldViewPr>
      <p:cViewPr varScale="1">
        <p:scale>
          <a:sx n="47" d="100"/>
          <a:sy n="47" d="100"/>
        </p:scale>
        <p:origin x="-442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09D474-F318-4948-BCA7-08E4C8ECB67C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335F5F-9DDF-4871-AA43-AA791EA0E0D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335F5F-9DDF-4871-AA43-AA791EA0E0D2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66598-884D-4D46-9BA3-1178FAF50521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1A7F2-C7F4-4545-A16E-F5A36205C3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66598-884D-4D46-9BA3-1178FAF50521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1A7F2-C7F4-4545-A16E-F5A36205C3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66598-884D-4D46-9BA3-1178FAF50521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1A7F2-C7F4-4545-A16E-F5A36205C3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66598-884D-4D46-9BA3-1178FAF50521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1A7F2-C7F4-4545-A16E-F5A36205C3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66598-884D-4D46-9BA3-1178FAF50521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1A7F2-C7F4-4545-A16E-F5A36205C3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66598-884D-4D46-9BA3-1178FAF50521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1A7F2-C7F4-4545-A16E-F5A36205C3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66598-884D-4D46-9BA3-1178FAF50521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1A7F2-C7F4-4545-A16E-F5A36205C3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66598-884D-4D46-9BA3-1178FAF50521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1A7F2-C7F4-4545-A16E-F5A36205C3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66598-884D-4D46-9BA3-1178FAF50521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1A7F2-C7F4-4545-A16E-F5A36205C3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66598-884D-4D46-9BA3-1178FAF50521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1A7F2-C7F4-4545-A16E-F5A36205C3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66598-884D-4D46-9BA3-1178FAF50521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1A7F2-C7F4-4545-A16E-F5A36205C3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066598-884D-4D46-9BA3-1178FAF50521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F1A7F2-C7F4-4545-A16E-F5A36205C36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12" Type="http://schemas.openxmlformats.org/officeDocument/2006/relationships/image" Target="../media/image15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11" Type="http://schemas.openxmlformats.org/officeDocument/2006/relationships/image" Target="../media/image14.jpeg"/><Relationship Id="rId5" Type="http://schemas.openxmlformats.org/officeDocument/2006/relationships/image" Target="../media/image8.jpeg"/><Relationship Id="rId10" Type="http://schemas.openxmlformats.org/officeDocument/2006/relationships/image" Target="../media/image13.jpeg"/><Relationship Id="rId4" Type="http://schemas.openxmlformats.org/officeDocument/2006/relationships/image" Target="../media/image7.jpeg"/><Relationship Id="rId9" Type="http://schemas.openxmlformats.org/officeDocument/2006/relationships/image" Target="../media/image1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scuebooks.com/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Barbara Fiehn\Pictures\Microsoft Clip Organizer\ed00060_.wmf"/>
          <p:cNvPicPr>
            <a:picLocks noChangeAspect="1" noChangeArrowheads="1"/>
          </p:cNvPicPr>
          <p:nvPr/>
        </p:nvPicPr>
        <p:blipFill>
          <a:blip r:embed="rId2" cstate="screen">
            <a:lum bright="40000"/>
          </a:blip>
          <a:srcRect/>
          <a:stretch>
            <a:fillRect/>
          </a:stretch>
        </p:blipFill>
        <p:spPr bwMode="auto">
          <a:xfrm>
            <a:off x="838200" y="94778"/>
            <a:ext cx="7696200" cy="6736003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1219200"/>
            <a:ext cx="6400800" cy="990600"/>
          </a:xfrm>
        </p:spPr>
        <p:txBody>
          <a:bodyPr>
            <a:noAutofit/>
          </a:bodyPr>
          <a:lstStyle/>
          <a:p>
            <a:r>
              <a:rPr lang="en-US" sz="4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Amost</a:t>
            </a:r>
            <a:r>
              <a:rPr lang="en-US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Everything You Always Wanted to Know About E-Books 	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715000" y="4863405"/>
            <a:ext cx="4724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Barbara Fiehn Ed. D. </a:t>
            </a:r>
          </a:p>
          <a:p>
            <a:r>
              <a:rPr lang="en-US" sz="2800" b="1" dirty="0" smtClean="0"/>
              <a:t>Western KY University</a:t>
            </a:r>
          </a:p>
          <a:p>
            <a:r>
              <a:rPr lang="en-US" sz="2800" b="1" dirty="0" smtClean="0"/>
              <a:t>Bowling Green , KY 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562600"/>
            <a:ext cx="8610600" cy="12954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>Lenovo's hybrid PC that detaches to become a tablet </a:t>
            </a:r>
            <a:r>
              <a:rPr lang="en-US" sz="6000" dirty="0" err="1" smtClean="0"/>
              <a:t>netbook</a:t>
            </a:r>
            <a:r>
              <a:rPr lang="en-US" sz="6000" dirty="0" smtClean="0"/>
              <a:t> device</a:t>
            </a:r>
            <a:r>
              <a:rPr lang="en-US" sz="5100" dirty="0" smtClean="0"/>
              <a:t>.</a:t>
            </a:r>
            <a:endParaRPr lang="en-US" sz="51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457200" y="304800"/>
            <a:ext cx="8369653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3505200" cy="4525963"/>
          </a:xfrm>
        </p:spPr>
        <p:txBody>
          <a:bodyPr/>
          <a:lstStyle/>
          <a:p>
            <a:r>
              <a:rPr lang="en-US" dirty="0" smtClean="0"/>
              <a:t>E6 electronic reader from Samsung.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3924301" y="0"/>
            <a:ext cx="5219699" cy="6808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e-book device</a:t>
            </a:r>
            <a:r>
              <a:rPr lang="en-US" dirty="0" smtClean="0"/>
              <a:t> or </a:t>
            </a:r>
            <a:r>
              <a:rPr lang="en-US" b="1" dirty="0" smtClean="0"/>
              <a:t>e-reader</a:t>
            </a:r>
            <a:endParaRPr lang="en-US" dirty="0"/>
          </a:p>
        </p:txBody>
      </p:sp>
      <p:pic>
        <p:nvPicPr>
          <p:cNvPr id="3073" name="Picture 1" descr="http://wiki.mobileread.com/images/thumb/c/cf/DailyEdition_Portrait.jpg/80px-DailyEdition_Portrait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295400" y="1676400"/>
            <a:ext cx="762000" cy="1371600"/>
          </a:xfrm>
          <a:prstGeom prst="rect">
            <a:avLst/>
          </a:prstGeom>
          <a:noFill/>
        </p:spPr>
      </p:pic>
      <p:pic>
        <p:nvPicPr>
          <p:cNvPr id="3074" name="Picture 2" descr="http://wiki.mobileread.com/images/thumb/f/f0/A9t.jpg/80px-A9t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914400" y="4486274"/>
            <a:ext cx="1143000" cy="1457325"/>
          </a:xfrm>
          <a:prstGeom prst="rect">
            <a:avLst/>
          </a:prstGeom>
          <a:noFill/>
        </p:spPr>
      </p:pic>
      <p:pic>
        <p:nvPicPr>
          <p:cNvPr id="3075" name="Picture 3" descr="http://wiki.mobileread.com/images/thumb/e/ec/IRex_DR800_mock.jpg/80px-IRex_DR800_mock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4343400" y="4572000"/>
            <a:ext cx="1066800" cy="1360170"/>
          </a:xfrm>
          <a:prstGeom prst="rect">
            <a:avLst/>
          </a:prstGeom>
          <a:noFill/>
        </p:spPr>
      </p:pic>
      <p:pic>
        <p:nvPicPr>
          <p:cNvPr id="3076" name="Picture 4" descr="http://wiki.mobileread.com/images/thumb/0/0a/Sm_iliad.jpg/80px-Sm_iliad.jpg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5791200" y="4267200"/>
            <a:ext cx="923636" cy="1143000"/>
          </a:xfrm>
          <a:prstGeom prst="rect">
            <a:avLst/>
          </a:prstGeom>
          <a:noFill/>
        </p:spPr>
      </p:pic>
      <p:pic>
        <p:nvPicPr>
          <p:cNvPr id="3077" name="Picture 5" descr="http://wiki.mobileread.com/images/thumb/5/5d/DR1000_front_1.jpg/80px-DR1000_front_1.jpg"/>
          <p:cNvPicPr>
            <a:picLocks noChangeAspect="1" noChangeArrowheads="1"/>
          </p:cNvPicPr>
          <p:nvPr/>
        </p:nvPicPr>
        <p:blipFill>
          <a:blip r:embed="rId6" cstate="screen"/>
          <a:srcRect/>
          <a:stretch>
            <a:fillRect/>
          </a:stretch>
        </p:blipFill>
        <p:spPr bwMode="auto">
          <a:xfrm>
            <a:off x="7010400" y="3581399"/>
            <a:ext cx="990600" cy="1213485"/>
          </a:xfrm>
          <a:prstGeom prst="rect">
            <a:avLst/>
          </a:prstGeom>
          <a:noFill/>
        </p:spPr>
      </p:pic>
      <p:pic>
        <p:nvPicPr>
          <p:cNvPr id="3078" name="Picture 6" descr="http://wiki.mobileread.com/images/thumb/1/17/KindleDX.jpg/80px-KindleDX.jpg"/>
          <p:cNvPicPr>
            <a:picLocks noChangeAspect="1" noChangeArrowheads="1"/>
          </p:cNvPicPr>
          <p:nvPr/>
        </p:nvPicPr>
        <p:blipFill>
          <a:blip r:embed="rId7" cstate="screen"/>
          <a:srcRect/>
          <a:stretch>
            <a:fillRect/>
          </a:stretch>
        </p:blipFill>
        <p:spPr bwMode="auto">
          <a:xfrm>
            <a:off x="3962400" y="1524000"/>
            <a:ext cx="1339780" cy="1524000"/>
          </a:xfrm>
          <a:prstGeom prst="rect">
            <a:avLst/>
          </a:prstGeom>
          <a:noFill/>
        </p:spPr>
      </p:pic>
      <p:pic>
        <p:nvPicPr>
          <p:cNvPr id="3079" name="Picture 7" descr="http://wiki.mobileread.com/images/thumb/e/e0/EB-300.jpg/80px-EB-300.jpg"/>
          <p:cNvPicPr>
            <a:picLocks noChangeAspect="1" noChangeArrowheads="1"/>
          </p:cNvPicPr>
          <p:nvPr/>
        </p:nvPicPr>
        <p:blipFill>
          <a:blip r:embed="rId8" cstate="screen"/>
          <a:srcRect/>
          <a:stretch>
            <a:fillRect/>
          </a:stretch>
        </p:blipFill>
        <p:spPr bwMode="auto">
          <a:xfrm>
            <a:off x="5943600" y="1828800"/>
            <a:ext cx="762000" cy="1019175"/>
          </a:xfrm>
          <a:prstGeom prst="rect">
            <a:avLst/>
          </a:prstGeom>
          <a:noFill/>
        </p:spPr>
      </p:pic>
      <p:pic>
        <p:nvPicPr>
          <p:cNvPr id="3080" name="Picture 8" descr="http://wiki.mobileread.com/images/thumb/d/d3/PB901_front.jpg/80px-PB901_front.jpg"/>
          <p:cNvPicPr>
            <a:picLocks noChangeAspect="1" noChangeArrowheads="1"/>
          </p:cNvPicPr>
          <p:nvPr/>
        </p:nvPicPr>
        <p:blipFill>
          <a:blip r:embed="rId9" cstate="screen"/>
          <a:srcRect/>
          <a:stretch>
            <a:fillRect/>
          </a:stretch>
        </p:blipFill>
        <p:spPr bwMode="auto">
          <a:xfrm>
            <a:off x="2666999" y="4419600"/>
            <a:ext cx="1110343" cy="1457325"/>
          </a:xfrm>
          <a:prstGeom prst="rect">
            <a:avLst/>
          </a:prstGeom>
          <a:noFill/>
        </p:spPr>
      </p:pic>
      <p:pic>
        <p:nvPicPr>
          <p:cNvPr id="3081" name="Picture 9" descr="http://wiki.mobileread.com/images/thumb/c/c4/QUE_BN1.jpg/80px-QUE_BN1.jpg"/>
          <p:cNvPicPr>
            <a:picLocks noChangeAspect="1" noChangeArrowheads="1"/>
          </p:cNvPicPr>
          <p:nvPr/>
        </p:nvPicPr>
        <p:blipFill>
          <a:blip r:embed="rId10" cstate="screen"/>
          <a:srcRect/>
          <a:stretch>
            <a:fillRect/>
          </a:stretch>
        </p:blipFill>
        <p:spPr bwMode="auto">
          <a:xfrm>
            <a:off x="304800" y="2895600"/>
            <a:ext cx="762000" cy="981075"/>
          </a:xfrm>
          <a:prstGeom prst="rect">
            <a:avLst/>
          </a:prstGeom>
          <a:noFill/>
        </p:spPr>
      </p:pic>
      <p:pic>
        <p:nvPicPr>
          <p:cNvPr id="3082" name="Picture 10" descr="http://wiki.mobileread.com/images/thumb/6/67/Skiff_half.jpg/80px-Skiff_half.jpg"/>
          <p:cNvPicPr>
            <a:picLocks noChangeAspect="1" noChangeArrowheads="1"/>
          </p:cNvPicPr>
          <p:nvPr/>
        </p:nvPicPr>
        <p:blipFill>
          <a:blip r:embed="rId11" cstate="screen"/>
          <a:srcRect/>
          <a:stretch>
            <a:fillRect/>
          </a:stretch>
        </p:blipFill>
        <p:spPr bwMode="auto">
          <a:xfrm>
            <a:off x="2667000" y="1752600"/>
            <a:ext cx="762000" cy="933450"/>
          </a:xfrm>
          <a:prstGeom prst="rect">
            <a:avLst/>
          </a:prstGeom>
          <a:noFill/>
        </p:spPr>
      </p:pic>
      <p:pic>
        <p:nvPicPr>
          <p:cNvPr id="3083" name="Picture 11" descr="http://wiki.mobileread.com/images/thumb/4/4e/Edge2.jpg/80px-Edge2.jpg"/>
          <p:cNvPicPr>
            <a:picLocks noChangeAspect="1" noChangeArrowheads="1"/>
          </p:cNvPicPr>
          <p:nvPr/>
        </p:nvPicPr>
        <p:blipFill>
          <a:blip r:embed="rId12" cstate="screen"/>
          <a:srcRect/>
          <a:stretch>
            <a:fillRect/>
          </a:stretch>
        </p:blipFill>
        <p:spPr bwMode="auto">
          <a:xfrm>
            <a:off x="7010400" y="1981200"/>
            <a:ext cx="1439333" cy="9715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Cell phone apps for kids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3733800" y="1333500"/>
            <a:ext cx="41148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762000" y="3810000"/>
            <a:ext cx="3581400" cy="268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Always with you</a:t>
            </a:r>
          </a:p>
          <a:p>
            <a:r>
              <a:rPr lang="en-US" dirty="0" smtClean="0"/>
              <a:t>Out of print texts</a:t>
            </a:r>
          </a:p>
          <a:p>
            <a:pPr lvl="1"/>
            <a:r>
              <a:rPr lang="en-US" dirty="0" smtClean="0"/>
              <a:t>Replica Books and Ingram's Lightning Source, store fully marked-up digital text or scanned page images on demand, one at a time.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Reading </a:t>
            </a:r>
          </a:p>
          <a:p>
            <a:pPr lvl="1"/>
            <a:r>
              <a:rPr lang="en-US" dirty="0" smtClean="0"/>
              <a:t>Fluency</a:t>
            </a:r>
          </a:p>
          <a:p>
            <a:pPr lvl="1"/>
            <a:r>
              <a:rPr lang="en-US" dirty="0" smtClean="0"/>
              <a:t>Hypertext supports clarity</a:t>
            </a:r>
          </a:p>
          <a:p>
            <a:pPr lvl="1"/>
            <a:r>
              <a:rPr lang="en-US" dirty="0" smtClean="0"/>
              <a:t>Language Acquisition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Some prefer digital formats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What to consider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5791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Costs</a:t>
            </a:r>
          </a:p>
          <a:p>
            <a:pPr>
              <a:buNone/>
            </a:pPr>
            <a:r>
              <a:rPr lang="en-US" dirty="0" smtClean="0"/>
              <a:t>   Appliances </a:t>
            </a:r>
          </a:p>
          <a:p>
            <a:pPr lvl="1"/>
            <a:r>
              <a:rPr lang="en-US" sz="2800" dirty="0" smtClean="0"/>
              <a:t>Durability</a:t>
            </a:r>
          </a:p>
          <a:p>
            <a:pPr lvl="1"/>
            <a:r>
              <a:rPr lang="en-US" sz="2800" dirty="0" smtClean="0"/>
              <a:t>Longevity</a:t>
            </a:r>
          </a:p>
          <a:p>
            <a:pPr lvl="1"/>
            <a:r>
              <a:rPr lang="en-US" sz="2800" dirty="0" smtClean="0"/>
              <a:t>Single function </a:t>
            </a:r>
            <a:r>
              <a:rPr lang="en-US" sz="2800" dirty="0" err="1" smtClean="0"/>
              <a:t>vs</a:t>
            </a:r>
            <a:r>
              <a:rPr lang="en-US" sz="2800" dirty="0" smtClean="0"/>
              <a:t> multi function</a:t>
            </a:r>
          </a:p>
          <a:p>
            <a:pPr lvl="1"/>
            <a:r>
              <a:rPr lang="en-US" sz="2800" dirty="0" smtClean="0"/>
              <a:t>What is already in student hands</a:t>
            </a:r>
          </a:p>
          <a:p>
            <a:pPr lvl="1"/>
            <a:r>
              <a:rPr lang="en-US" sz="2800" dirty="0" smtClean="0"/>
              <a:t>Battery life</a:t>
            </a:r>
          </a:p>
          <a:p>
            <a:pPr lvl="1"/>
            <a:r>
              <a:rPr lang="en-US" sz="2800" dirty="0" smtClean="0"/>
              <a:t>Resolution in dpi</a:t>
            </a:r>
          </a:p>
          <a:p>
            <a:pPr lvl="1"/>
            <a:r>
              <a:rPr lang="en-US" sz="2800" dirty="0" smtClean="0"/>
              <a:t>Storage capacity</a:t>
            </a:r>
          </a:p>
          <a:p>
            <a:pPr lvl="2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267200" cy="5715000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en-US" sz="2800" dirty="0" smtClean="0"/>
              <a:t>Collections</a:t>
            </a:r>
          </a:p>
          <a:p>
            <a:pPr lvl="2">
              <a:buNone/>
            </a:pPr>
            <a:r>
              <a:rPr lang="en-US" sz="2800" dirty="0" smtClean="0"/>
              <a:t>Contracts</a:t>
            </a:r>
          </a:p>
          <a:p>
            <a:pPr lvl="3"/>
            <a:r>
              <a:rPr lang="en-US" sz="2800" dirty="0" smtClean="0"/>
              <a:t>Own</a:t>
            </a:r>
          </a:p>
          <a:p>
            <a:pPr lvl="3"/>
            <a:r>
              <a:rPr lang="en-US" sz="2800" dirty="0" smtClean="0"/>
              <a:t>Lease</a:t>
            </a:r>
          </a:p>
          <a:p>
            <a:pPr lvl="2"/>
            <a:r>
              <a:rPr lang="en-US" sz="2800" dirty="0" smtClean="0"/>
              <a:t>Multiple downloads</a:t>
            </a:r>
          </a:p>
          <a:p>
            <a:pPr lvl="3"/>
            <a:r>
              <a:rPr lang="en-US" sz="2800" dirty="0" smtClean="0"/>
              <a:t>Single copies</a:t>
            </a:r>
          </a:p>
          <a:p>
            <a:pPr lvl="3"/>
            <a:r>
              <a:rPr lang="en-US" sz="2800" dirty="0" smtClean="0"/>
              <a:t>Collections</a:t>
            </a:r>
          </a:p>
          <a:p>
            <a:pPr lvl="2"/>
            <a:r>
              <a:rPr lang="en-US" sz="3000" dirty="0" smtClean="0"/>
              <a:t>Policies and procedures</a:t>
            </a:r>
            <a:endParaRPr lang="en-US" sz="3000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err="1" smtClean="0"/>
              <a:t>Ebook</a:t>
            </a:r>
            <a:r>
              <a:rPr lang="en-US" dirty="0" smtClean="0"/>
              <a:t> Text Formats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2400" dirty="0" smtClean="0"/>
              <a:t>EPUB -a free open standard supported by a range of reading devices, allows readers to move their digital books across platforms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DRM – Digital Rights Management 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PDF – Portable Document Format</a:t>
            </a:r>
          </a:p>
          <a:p>
            <a:pPr>
              <a:spcBef>
                <a:spcPts val="0"/>
              </a:spcBef>
            </a:pPr>
            <a:r>
              <a:rPr lang="en-US" sz="2400" dirty="0" err="1" smtClean="0"/>
              <a:t>Mobipocket</a:t>
            </a:r>
            <a:r>
              <a:rPr lang="en-US" sz="2400" dirty="0" smtClean="0"/>
              <a:t> format  (.</a:t>
            </a:r>
            <a:r>
              <a:rPr lang="en-US" sz="2400" dirty="0" err="1" smtClean="0"/>
              <a:t>prc</a:t>
            </a:r>
            <a:r>
              <a:rPr lang="en-US" sz="2400" dirty="0" smtClean="0"/>
              <a:t>), </a:t>
            </a:r>
          </a:p>
          <a:p>
            <a:pPr>
              <a:spcBef>
                <a:spcPts val="0"/>
              </a:spcBef>
            </a:pPr>
            <a:r>
              <a:rPr lang="en-US" sz="2400" dirty="0" err="1" smtClean="0"/>
              <a:t>mobipocket</a:t>
            </a:r>
            <a:r>
              <a:rPr lang="en-US" sz="2400" dirty="0" smtClean="0"/>
              <a:t> palm (.</a:t>
            </a:r>
            <a:r>
              <a:rPr lang="en-US" sz="2400" dirty="0" err="1" smtClean="0"/>
              <a:t>pdb</a:t>
            </a:r>
            <a:r>
              <a:rPr lang="en-US" sz="2400" dirty="0" smtClean="0"/>
              <a:t>)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Amazon (AZW)</a:t>
            </a:r>
          </a:p>
          <a:p>
            <a:pPr>
              <a:spcBef>
                <a:spcPts val="0"/>
              </a:spcBef>
            </a:pPr>
            <a:r>
              <a:rPr lang="en-US" sz="2400" dirty="0" err="1" smtClean="0"/>
              <a:t>microsoft</a:t>
            </a:r>
            <a:r>
              <a:rPr lang="en-US" sz="2400" dirty="0" smtClean="0"/>
              <a:t> word (.doc),    plain text (.txt), 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web browser (.html),   </a:t>
            </a:r>
            <a:r>
              <a:rPr lang="en-US" sz="2400" dirty="0" err="1" smtClean="0"/>
              <a:t>microsoft</a:t>
            </a:r>
            <a:r>
              <a:rPr lang="en-US" sz="2400" dirty="0" smtClean="0"/>
              <a:t> reader (.lit), </a:t>
            </a:r>
          </a:p>
          <a:p>
            <a:pPr>
              <a:spcBef>
                <a:spcPts val="0"/>
              </a:spcBef>
            </a:pPr>
            <a:r>
              <a:rPr lang="en-US" sz="2400" dirty="0" err="1" smtClean="0"/>
              <a:t>sony</a:t>
            </a:r>
            <a:r>
              <a:rPr lang="en-US" sz="2400" dirty="0" smtClean="0"/>
              <a:t> reader (.</a:t>
            </a:r>
            <a:r>
              <a:rPr lang="en-US" sz="2400" dirty="0" err="1" smtClean="0"/>
              <a:t>lrf</a:t>
            </a:r>
            <a:r>
              <a:rPr lang="en-US" sz="2400" dirty="0" smtClean="0"/>
              <a:t>),   </a:t>
            </a:r>
            <a:r>
              <a:rPr lang="en-US" sz="2400" dirty="0" err="1" smtClean="0"/>
              <a:t>sony</a:t>
            </a:r>
            <a:r>
              <a:rPr lang="en-US" sz="2400" dirty="0" smtClean="0"/>
              <a:t> </a:t>
            </a:r>
            <a:r>
              <a:rPr lang="en-US" sz="2400" dirty="0" err="1" smtClean="0"/>
              <a:t>librie</a:t>
            </a:r>
            <a:r>
              <a:rPr lang="en-US" sz="2400" dirty="0" smtClean="0"/>
              <a:t>  (.</a:t>
            </a:r>
            <a:r>
              <a:rPr lang="en-US" sz="2400" dirty="0" err="1" smtClean="0"/>
              <a:t>lrf</a:t>
            </a:r>
            <a:r>
              <a:rPr lang="en-US" sz="2400" dirty="0" smtClean="0"/>
              <a:t>),, rocket (.</a:t>
            </a:r>
            <a:r>
              <a:rPr lang="en-US" sz="2400" dirty="0" err="1" smtClean="0"/>
              <a:t>rb</a:t>
            </a:r>
            <a:r>
              <a:rPr lang="en-US" sz="2400" dirty="0" smtClean="0"/>
              <a:t>), </a:t>
            </a:r>
          </a:p>
          <a:p>
            <a:pPr>
              <a:spcBef>
                <a:spcPts val="0"/>
              </a:spcBef>
            </a:pPr>
            <a:r>
              <a:rPr lang="en-US" sz="2400" dirty="0" err="1" smtClean="0"/>
              <a:t>hiebook</a:t>
            </a:r>
            <a:r>
              <a:rPr lang="en-US" sz="2400" dirty="0" smtClean="0"/>
              <a:t> (.</a:t>
            </a:r>
            <a:r>
              <a:rPr lang="en-US" sz="2400" dirty="0" err="1" smtClean="0"/>
              <a:t>kml</a:t>
            </a:r>
            <a:r>
              <a:rPr lang="en-US" sz="2400" dirty="0" smtClean="0"/>
              <a:t>),    </a:t>
            </a:r>
            <a:r>
              <a:rPr lang="en-US" sz="2400" dirty="0" err="1" smtClean="0"/>
              <a:t>plucker</a:t>
            </a:r>
            <a:r>
              <a:rPr lang="en-US" sz="2400" dirty="0" smtClean="0"/>
              <a:t> (.</a:t>
            </a:r>
            <a:r>
              <a:rPr lang="en-US" sz="2400" dirty="0" err="1" smtClean="0"/>
              <a:t>prc</a:t>
            </a:r>
            <a:r>
              <a:rPr lang="en-US" sz="2400" dirty="0" smtClean="0"/>
              <a:t>),    </a:t>
            </a:r>
            <a:r>
              <a:rPr lang="en-US" sz="2400" dirty="0" err="1" smtClean="0"/>
              <a:t>Isilo</a:t>
            </a:r>
            <a:r>
              <a:rPr lang="en-US" sz="2400" dirty="0" smtClean="0"/>
              <a:t> (.</a:t>
            </a:r>
            <a:r>
              <a:rPr lang="en-US" sz="2400" dirty="0" err="1" smtClean="0"/>
              <a:t>pdb</a:t>
            </a:r>
            <a:r>
              <a:rPr lang="en-US" sz="2400" dirty="0" smtClean="0"/>
              <a:t>), f</a:t>
            </a:r>
          </a:p>
          <a:p>
            <a:pPr>
              <a:spcBef>
                <a:spcPts val="0"/>
              </a:spcBef>
            </a:pPr>
            <a:r>
              <a:rPr lang="en-US" sz="2400" dirty="0" err="1" smtClean="0"/>
              <a:t>ictionbook</a:t>
            </a:r>
            <a:r>
              <a:rPr lang="en-US" sz="2400" dirty="0" smtClean="0"/>
              <a:t> (.fb2),    </a:t>
            </a:r>
            <a:r>
              <a:rPr lang="en-US" sz="2400" dirty="0" err="1" smtClean="0"/>
              <a:t>psion</a:t>
            </a:r>
            <a:r>
              <a:rPr lang="en-US" sz="2400" dirty="0" smtClean="0"/>
              <a:t> (.</a:t>
            </a:r>
            <a:r>
              <a:rPr lang="en-US" sz="2400" dirty="0" err="1" smtClean="0"/>
              <a:t>tcr</a:t>
            </a:r>
            <a:r>
              <a:rPr lang="en-US" sz="2400" dirty="0" smtClean="0"/>
              <a:t>)</a:t>
            </a:r>
            <a:endParaRPr lang="en-US" sz="2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Low vision capabilities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/>
              <a:t>Required by law. </a:t>
            </a:r>
          </a:p>
          <a:p>
            <a:pPr>
              <a:buNone/>
            </a:pPr>
            <a:r>
              <a:rPr lang="en-US" sz="3600" dirty="0" smtClean="0"/>
              <a:t>Frequently ignored by vendors</a:t>
            </a:r>
            <a:endParaRPr lang="en-US" sz="36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Eye Strain Myth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Dr. Travis Meredith, University of North Carolina, Chapel Hill, chair ophthalmology department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“The current problem with reading on screens is that we need to adjust our bodies to our computer screens, rather than the screens adjusting to us,”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many of you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 Books</a:t>
            </a:r>
          </a:p>
          <a:p>
            <a:r>
              <a:rPr lang="en-US" dirty="0" smtClean="0"/>
              <a:t>Devour Books</a:t>
            </a:r>
          </a:p>
          <a:p>
            <a:r>
              <a:rPr lang="en-US" dirty="0" smtClean="0"/>
              <a:t>Listen to audio books</a:t>
            </a:r>
          </a:p>
          <a:p>
            <a:r>
              <a:rPr lang="en-US" dirty="0" smtClean="0"/>
              <a:t>Read any kind of E-book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22861" y="4237059"/>
            <a:ext cx="4144939" cy="2468541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“While you’re reading, your eyes make about 10,000 movements an hour. It’s important to take a step back every 20 minutes and let your eyes rest,”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2800" dirty="0" smtClean="0"/>
              <a:t>Professor Alan Hedge, director of the Human Factors and Ergonomics Laboratory at Cornell University</a:t>
            </a:r>
            <a:endParaRPr lang="en-US" sz="28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Battery Life</a:t>
            </a:r>
          </a:p>
          <a:p>
            <a:r>
              <a:rPr lang="en-US" dirty="0" smtClean="0"/>
              <a:t>Unwanted downloading</a:t>
            </a:r>
          </a:p>
          <a:p>
            <a:r>
              <a:rPr lang="en-US" dirty="0" smtClean="0"/>
              <a:t>Damage, loss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Vendors - Children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BookFliks</a:t>
            </a:r>
            <a:endParaRPr lang="en-US" dirty="0" smtClean="0"/>
          </a:p>
          <a:p>
            <a:r>
              <a:rPr lang="en-US" dirty="0" smtClean="0"/>
              <a:t>Sylvan/Dell</a:t>
            </a:r>
          </a:p>
          <a:p>
            <a:r>
              <a:rPr lang="en-US" dirty="0" err="1" smtClean="0"/>
              <a:t>NetLibrary</a:t>
            </a:r>
            <a:endParaRPr lang="en-US" dirty="0" smtClean="0"/>
          </a:p>
          <a:p>
            <a:r>
              <a:rPr lang="en-US" dirty="0" err="1" smtClean="0"/>
              <a:t>Abdo</a:t>
            </a:r>
            <a:endParaRPr lang="en-US" dirty="0" smtClean="0"/>
          </a:p>
          <a:p>
            <a:r>
              <a:rPr lang="en-US" dirty="0" smtClean="0"/>
              <a:t>Pebble</a:t>
            </a:r>
          </a:p>
          <a:p>
            <a:r>
              <a:rPr lang="en-US" dirty="0" err="1" smtClean="0"/>
              <a:t>TumbleBooks</a:t>
            </a:r>
            <a:endParaRPr lang="en-US" dirty="0" smtClean="0"/>
          </a:p>
          <a:p>
            <a:r>
              <a:rPr lang="en-US" i="1" dirty="0" smtClean="0"/>
              <a:t> </a:t>
            </a:r>
            <a:r>
              <a:rPr lang="en-US" dirty="0" err="1" smtClean="0"/>
              <a:t>Starfall</a:t>
            </a:r>
            <a:r>
              <a:rPr lang="en-US" dirty="0" smtClean="0"/>
              <a:t> – free</a:t>
            </a:r>
          </a:p>
          <a:p>
            <a:r>
              <a:rPr lang="en-US" dirty="0" smtClean="0"/>
              <a:t>Capstone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Apple App store -</a:t>
            </a:r>
            <a:r>
              <a:rPr lang="en-US" i="1" dirty="0" smtClean="0"/>
              <a:t>Just Me and My Dad</a:t>
            </a:r>
          </a:p>
          <a:p>
            <a:r>
              <a:rPr lang="en-US" dirty="0" err="1" smtClean="0"/>
              <a:t>Raz</a:t>
            </a:r>
            <a:r>
              <a:rPr lang="en-US" dirty="0" smtClean="0"/>
              <a:t> Kids</a:t>
            </a:r>
          </a:p>
          <a:p>
            <a:r>
              <a:rPr lang="en-US" dirty="0" smtClean="0"/>
              <a:t>Moving Picture Books</a:t>
            </a:r>
          </a:p>
          <a:p>
            <a:r>
              <a:rPr lang="en-US" dirty="0" smtClean="0"/>
              <a:t>Sesame Street e-book content-</a:t>
            </a:r>
            <a:r>
              <a:rPr lang="en-US" sz="2000" b="1" dirty="0" smtClean="0"/>
              <a:t>www.sesamestreet.org/</a:t>
            </a:r>
            <a:r>
              <a:rPr lang="en-US" sz="2000" b="1" dirty="0" err="1" smtClean="0"/>
              <a:t>ebooks</a:t>
            </a:r>
            <a:endParaRPr lang="en-US" sz="2000" b="1" dirty="0" smtClean="0"/>
          </a:p>
          <a:p>
            <a:r>
              <a:rPr lang="en-US" dirty="0" err="1" smtClean="0"/>
              <a:t>iStoryTime</a:t>
            </a:r>
            <a:r>
              <a:rPr lang="en-US" dirty="0" smtClean="0"/>
              <a:t>, </a:t>
            </a:r>
            <a:r>
              <a:rPr lang="en-US" sz="2000" dirty="0" smtClean="0"/>
              <a:t>an e-book platform for </a:t>
            </a:r>
            <a:r>
              <a:rPr lang="en-US" sz="2000" dirty="0" err="1" smtClean="0"/>
              <a:t>iPhone</a:t>
            </a:r>
            <a:r>
              <a:rPr lang="en-US" sz="2000" dirty="0" smtClean="0"/>
              <a:t> and Android OS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Vendors - General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 Save A Tree, Inc.  Bilingual</a:t>
            </a:r>
          </a:p>
          <a:p>
            <a:r>
              <a:rPr lang="en-US" dirty="0" err="1" smtClean="0"/>
              <a:t>netLibrary</a:t>
            </a:r>
            <a:r>
              <a:rPr lang="en-US" dirty="0" smtClean="0"/>
              <a:t> - allows unlimited access to titles </a:t>
            </a:r>
          </a:p>
          <a:p>
            <a:r>
              <a:rPr lang="en-US" dirty="0" smtClean="0"/>
              <a:t>Overdrive - 3 items for one week</a:t>
            </a:r>
          </a:p>
          <a:p>
            <a:r>
              <a:rPr lang="en-US" dirty="0" smtClean="0"/>
              <a:t>audible.com</a:t>
            </a:r>
          </a:p>
          <a:p>
            <a:r>
              <a:rPr lang="en-US" dirty="0" smtClean="0"/>
              <a:t>Follett and other book vendors</a:t>
            </a:r>
          </a:p>
          <a:p>
            <a:r>
              <a:rPr lang="en-US" dirty="0" smtClean="0"/>
              <a:t>Gale</a:t>
            </a:r>
          </a:p>
          <a:p>
            <a:r>
              <a:rPr lang="en-US" dirty="0" err="1" smtClean="0"/>
              <a:t>Escue</a:t>
            </a:r>
            <a:r>
              <a:rPr lang="en-US" dirty="0" smtClean="0"/>
              <a:t> &amp; Associates </a:t>
            </a:r>
            <a:r>
              <a:rPr lang="en-US" dirty="0" smtClean="0">
                <a:hlinkClick r:id="rId2"/>
              </a:rPr>
              <a:t>www.escuebooks.com</a:t>
            </a:r>
            <a:endParaRPr lang="en-US" dirty="0" smtClean="0"/>
          </a:p>
          <a:p>
            <a:r>
              <a:rPr lang="en-US" dirty="0" smtClean="0"/>
              <a:t>Davidson</a:t>
            </a:r>
          </a:p>
          <a:p>
            <a:r>
              <a:rPr lang="en-US" dirty="0" smtClean="0"/>
              <a:t>Many online vendors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Vendors - Periodicals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EBSCOhost</a:t>
            </a:r>
            <a:r>
              <a:rPr lang="en-US" dirty="0" smtClean="0"/>
              <a:t> mobile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066800" y="381000"/>
            <a:ext cx="6705600" cy="4464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304800" y="5105400"/>
            <a:ext cx="85344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13 percent of American adults who’ve purchased at least one book in the past year own an e-reader, or plan to own one within the next year.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Possibilities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9154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 err="1" smtClean="0"/>
              <a:t>Ebook</a:t>
            </a:r>
            <a:r>
              <a:rPr lang="en-US" dirty="0" smtClean="0"/>
              <a:t> clubs – readers miles apart instantaneously sharing notations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Home subscriptions -services based on interest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Disney, $79.95 a year to tap a treasure-trove of digitized storybooks, full of videos, music, and point-and-click games.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Reading resembles a social-networking environment with instant interact with the publisher, the author, and the text itself.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Kindle for Educators</a:t>
            </a:r>
          </a:p>
          <a:p>
            <a:endParaRPr lang="en-US" b="1" dirty="0" smtClean="0"/>
          </a:p>
          <a:p>
            <a:r>
              <a:rPr lang="en-US" dirty="0" smtClean="0"/>
              <a:t> http://www.edukindle.com/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Barbara Fiehn\Pictures\Microsoft Clip Organizer\ed00060_.wmf"/>
          <p:cNvPicPr>
            <a:picLocks noChangeAspect="1" noChangeArrowheads="1"/>
          </p:cNvPicPr>
          <p:nvPr/>
        </p:nvPicPr>
        <p:blipFill>
          <a:blip r:embed="rId2" cstate="screen">
            <a:lum bright="40000"/>
          </a:blip>
          <a:srcRect/>
          <a:stretch>
            <a:fillRect/>
          </a:stretch>
        </p:blipFill>
        <p:spPr bwMode="auto">
          <a:xfrm>
            <a:off x="838200" y="94778"/>
            <a:ext cx="7696200" cy="6736003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685800"/>
            <a:ext cx="6400800" cy="990600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Website</a:t>
            </a:r>
            <a:endParaRPr lang="en-US" sz="4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4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715000" y="5092005"/>
            <a:ext cx="4724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Barbara Fiehn Ed. D. </a:t>
            </a:r>
          </a:p>
          <a:p>
            <a:r>
              <a:rPr lang="en-US" sz="2800" b="1" dirty="0" smtClean="0"/>
              <a:t>Western KY University</a:t>
            </a:r>
          </a:p>
          <a:p>
            <a:r>
              <a:rPr lang="en-US" sz="2800" b="1" dirty="0" smtClean="0"/>
              <a:t>Bowling Green , KY </a:t>
            </a:r>
            <a:endParaRPr lang="en-US" sz="2800" b="1" dirty="0"/>
          </a:p>
        </p:txBody>
      </p:sp>
      <p:sp>
        <p:nvSpPr>
          <p:cNvPr id="6" name="Rectangle 5"/>
          <p:cNvSpPr/>
          <p:nvPr/>
        </p:nvSpPr>
        <p:spPr>
          <a:xfrm>
            <a:off x="914400" y="2286000"/>
            <a:ext cx="85344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/>
              <a:t>http://people.wku.edu/barbara.</a:t>
            </a:r>
          </a:p>
          <a:p>
            <a:r>
              <a:rPr lang="en-US" sz="4400" dirty="0" err="1" smtClean="0"/>
              <a:t>fiehn</a:t>
            </a:r>
            <a:r>
              <a:rPr lang="en-US" sz="4400" dirty="0" smtClean="0"/>
              <a:t>/</a:t>
            </a:r>
            <a:r>
              <a:rPr lang="en-US" sz="4400" dirty="0" err="1" smtClean="0"/>
              <a:t>Ebooks</a:t>
            </a:r>
            <a:r>
              <a:rPr lang="en-US" sz="4400" dirty="0" smtClean="0"/>
              <a:t>/EBooks.html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Words of Wisdom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Change will continue</a:t>
            </a:r>
          </a:p>
          <a:p>
            <a:r>
              <a:rPr lang="en-US" dirty="0" smtClean="0"/>
              <a:t>Formats are not yet settled</a:t>
            </a:r>
          </a:p>
          <a:p>
            <a:r>
              <a:rPr lang="en-US" dirty="0" smtClean="0"/>
              <a:t>Go for the most flexibility</a:t>
            </a:r>
          </a:p>
          <a:p>
            <a:r>
              <a:rPr lang="en-US" dirty="0" smtClean="0"/>
              <a:t>Understand your needs / purpose</a:t>
            </a:r>
          </a:p>
          <a:p>
            <a:r>
              <a:rPr lang="en-US" dirty="0" smtClean="0"/>
              <a:t>This is not a fad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Digital Book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5257800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 smtClean="0"/>
              <a:t>1971 Michael Hart (Gutenberg Project) initiated digitized text: </a:t>
            </a:r>
            <a:r>
              <a:rPr lang="en-US" i="1" dirty="0" smtClean="0"/>
              <a:t>Declaration of Independence</a:t>
            </a:r>
            <a:r>
              <a:rPr lang="en-US" dirty="0" smtClean="0"/>
              <a:t>.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1981 the first electronic book with commercial aims : a dictionary by Random House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1998 the first e-Book Fair took place in Gaithersburg, Maryland 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2001 e-book boom started with </a:t>
            </a:r>
            <a:r>
              <a:rPr lang="en-US" i="1" dirty="0" smtClean="0"/>
              <a:t>Riding the Bullet</a:t>
            </a:r>
            <a:r>
              <a:rPr lang="en-US" dirty="0" smtClean="0"/>
              <a:t>, by Stephen King, launched on the Internet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 isn’t either / 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“The human brain doesn’t change in one generation,” says Mr. Powers, author of the forthcoming </a:t>
            </a:r>
            <a:r>
              <a:rPr lang="en-US" i="1" dirty="0" smtClean="0"/>
              <a:t>Hamlet’s BlackBerry: A Practical Philosophy for Building a Good Life in the Digital Age</a:t>
            </a:r>
            <a:r>
              <a:rPr lang="en-US" dirty="0" smtClean="0"/>
              <a:t>. “It’s not going to happen like that.”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 technology of “the book” has already seen a number of transitions in its long history: from clay to wax to papyrus to vellum to cloth to paper, stored as tablets or scrolls or folios or books, bound in horn or leather or cloth or paper</a:t>
            </a:r>
          </a:p>
          <a:p>
            <a:endParaRPr lang="en-US" dirty="0" smtClean="0"/>
          </a:p>
          <a:p>
            <a:r>
              <a:rPr lang="en-US" sz="2400" dirty="0" smtClean="0"/>
              <a:t>Doug Johnson School Library Journal  November 2004, Turning the Page (E-books and their impact on libraries)    http://www.doug-johnson.com/dougwri/turning-the-page-e-books.html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</a:t>
            </a:r>
            <a:r>
              <a:rPr lang="en-US" dirty="0" err="1" smtClean="0"/>
              <a:t>Ebook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Electronic book</a:t>
            </a:r>
          </a:p>
          <a:p>
            <a:pPr lvl="1"/>
            <a:r>
              <a:rPr lang="en-US" sz="3200" dirty="0" smtClean="0"/>
              <a:t>a book published in electronic form</a:t>
            </a:r>
          </a:p>
          <a:p>
            <a:pPr lvl="3">
              <a:buNone/>
            </a:pPr>
            <a:r>
              <a:rPr lang="en-US" sz="3200" dirty="0" smtClean="0"/>
              <a:t>Text </a:t>
            </a:r>
          </a:p>
          <a:p>
            <a:pPr lvl="3">
              <a:buNone/>
            </a:pPr>
            <a:r>
              <a:rPr lang="en-US" sz="3200" dirty="0" smtClean="0"/>
              <a:t>Graphics</a:t>
            </a:r>
          </a:p>
          <a:p>
            <a:pPr lvl="3">
              <a:buNone/>
            </a:pPr>
            <a:r>
              <a:rPr lang="en-US" sz="3200" dirty="0" smtClean="0"/>
              <a:t>Sound</a:t>
            </a:r>
          </a:p>
          <a:p>
            <a:pPr lvl="1">
              <a:buNone/>
            </a:pPr>
            <a:r>
              <a:rPr lang="en-US" sz="3200" dirty="0" smtClean="0"/>
              <a:t>		     Interactivity</a:t>
            </a:r>
          </a:p>
          <a:p>
            <a:pPr lvl="1">
              <a:buNone/>
            </a:pP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Ebooks</a:t>
            </a:r>
            <a:r>
              <a:rPr lang="en-US" dirty="0" smtClean="0"/>
              <a:t> Available 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648200" cy="4525963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Online Free/subscription</a:t>
            </a:r>
          </a:p>
          <a:p>
            <a:pPr lvl="1"/>
            <a:r>
              <a:rPr lang="en-US" dirty="0" smtClean="0"/>
              <a:t>Used online</a:t>
            </a:r>
          </a:p>
          <a:p>
            <a:pPr lvl="1"/>
            <a:r>
              <a:rPr lang="en-US" dirty="0" smtClean="0"/>
              <a:t>Downloadable</a:t>
            </a:r>
          </a:p>
          <a:p>
            <a:pPr lvl="1"/>
            <a:endParaRPr lang="en-US" sz="1000" dirty="0" smtClean="0"/>
          </a:p>
          <a:p>
            <a:r>
              <a:rPr lang="en-US" dirty="0" smtClean="0"/>
              <a:t>Self contained</a:t>
            </a:r>
          </a:p>
          <a:p>
            <a:pPr lvl="1"/>
            <a:r>
              <a:rPr lang="en-US" dirty="0" err="1" smtClean="0"/>
              <a:t>Playaway</a:t>
            </a:r>
            <a:endParaRPr lang="en-US" dirty="0" smtClean="0"/>
          </a:p>
          <a:p>
            <a:pPr lvl="1"/>
            <a:r>
              <a:rPr lang="en-US" dirty="0" smtClean="0"/>
              <a:t>CD/DVD</a:t>
            </a:r>
          </a:p>
          <a:p>
            <a:pPr lvl="1"/>
            <a:r>
              <a:rPr lang="en-US" dirty="0" smtClean="0"/>
              <a:t>Network Server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867400" y="2654856"/>
            <a:ext cx="3429000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Audio</a:t>
            </a:r>
          </a:p>
          <a:p>
            <a:r>
              <a:rPr lang="en-US" sz="3200" dirty="0" smtClean="0"/>
              <a:t>Text</a:t>
            </a:r>
          </a:p>
          <a:p>
            <a:r>
              <a:rPr lang="en-US" sz="3200" dirty="0" smtClean="0"/>
              <a:t>Text and audio</a:t>
            </a:r>
          </a:p>
          <a:p>
            <a:r>
              <a:rPr lang="en-US" sz="3200" dirty="0" smtClean="0"/>
              <a:t>Interactive</a:t>
            </a:r>
          </a:p>
          <a:p>
            <a:r>
              <a:rPr lang="en-US" sz="3200" dirty="0" smtClean="0"/>
              <a:t>Multi language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Appliances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791200"/>
          </a:xfrm>
        </p:spPr>
        <p:txBody>
          <a:bodyPr/>
          <a:lstStyle/>
          <a:p>
            <a:r>
              <a:rPr lang="en-US" dirty="0" smtClean="0"/>
              <a:t>Computer </a:t>
            </a:r>
          </a:p>
          <a:p>
            <a:r>
              <a:rPr lang="en-US" dirty="0" smtClean="0"/>
              <a:t>Cell “Smart” Phone</a:t>
            </a:r>
          </a:p>
          <a:p>
            <a:r>
              <a:rPr lang="en-US" dirty="0" smtClean="0"/>
              <a:t>IPod touch, </a:t>
            </a:r>
            <a:r>
              <a:rPr lang="en-US" dirty="0" err="1" smtClean="0"/>
              <a:t>IPad</a:t>
            </a:r>
            <a:r>
              <a:rPr lang="en-US" dirty="0" smtClean="0"/>
              <a:t> </a:t>
            </a:r>
          </a:p>
          <a:p>
            <a:r>
              <a:rPr lang="en-US" dirty="0" smtClean="0"/>
              <a:t>MP3 players</a:t>
            </a:r>
          </a:p>
          <a:p>
            <a:r>
              <a:rPr lang="en-US" dirty="0" smtClean="0"/>
              <a:t>Dedicated Appliance</a:t>
            </a:r>
          </a:p>
          <a:p>
            <a:pPr lvl="1"/>
            <a:r>
              <a:rPr lang="en-US" dirty="0" smtClean="0"/>
              <a:t>Kindle, Nook, </a:t>
            </a:r>
            <a:r>
              <a:rPr lang="en-US" dirty="0" err="1" smtClean="0"/>
              <a:t>Vook</a:t>
            </a:r>
            <a:r>
              <a:rPr lang="en-US" dirty="0" smtClean="0"/>
              <a:t>, Microsoft Reader</a:t>
            </a:r>
          </a:p>
          <a:p>
            <a:r>
              <a:rPr lang="en-US" dirty="0" smtClean="0"/>
              <a:t>Open, Multipurpose Appliance</a:t>
            </a:r>
          </a:p>
          <a:p>
            <a:pPr lvl="1"/>
            <a:r>
              <a:rPr lang="en-US" dirty="0" smtClean="0"/>
              <a:t>Open eBook Publication Structure</a:t>
            </a:r>
          </a:p>
          <a:p>
            <a:r>
              <a:rPr lang="en-US" dirty="0" smtClean="0"/>
              <a:t>CD / DVD / Blue Ray?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1740</TotalTime>
  <Words>813</Words>
  <Application>Microsoft Office PowerPoint</Application>
  <PresentationFormat>On-screen Show (4:3)</PresentationFormat>
  <Paragraphs>164</Paragraphs>
  <Slides>28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Slide 1</vt:lpstr>
      <vt:lpstr>How many of you</vt:lpstr>
      <vt:lpstr>My Words of Wisdom</vt:lpstr>
      <vt:lpstr>Digital Book History</vt:lpstr>
      <vt:lpstr>It isn’t either / or</vt:lpstr>
      <vt:lpstr>Slide 6</vt:lpstr>
      <vt:lpstr>Defining Ebook</vt:lpstr>
      <vt:lpstr>Ebooks Available As</vt:lpstr>
      <vt:lpstr>Appliances</vt:lpstr>
      <vt:lpstr>Slide 10</vt:lpstr>
      <vt:lpstr>Slide 11</vt:lpstr>
      <vt:lpstr>e-book device or e-reader</vt:lpstr>
      <vt:lpstr>Cell phone apps for kids</vt:lpstr>
      <vt:lpstr>Reasons</vt:lpstr>
      <vt:lpstr>Reasons</vt:lpstr>
      <vt:lpstr>What to consider</vt:lpstr>
      <vt:lpstr>Ebook Text Formats</vt:lpstr>
      <vt:lpstr>Low vision capabilities</vt:lpstr>
      <vt:lpstr>Eye Strain Myth</vt:lpstr>
      <vt:lpstr>Slide 20</vt:lpstr>
      <vt:lpstr>Other issues</vt:lpstr>
      <vt:lpstr>Vendors - Children</vt:lpstr>
      <vt:lpstr>Vendors - General</vt:lpstr>
      <vt:lpstr>Vendors - Periodicals</vt:lpstr>
      <vt:lpstr>Slide 25</vt:lpstr>
      <vt:lpstr>Possibilities</vt:lpstr>
      <vt:lpstr>Slide 27</vt:lpstr>
      <vt:lpstr>Slide 28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E-Book</dc:title>
  <dc:creator>Barbara Fiehn</dc:creator>
  <cp:lastModifiedBy>Barbara Fiehn</cp:lastModifiedBy>
  <cp:revision>174</cp:revision>
  <dcterms:created xsi:type="dcterms:W3CDTF">2010-01-05T00:31:39Z</dcterms:created>
  <dcterms:modified xsi:type="dcterms:W3CDTF">2010-09-16T22:12:35Z</dcterms:modified>
</cp:coreProperties>
</file>