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4"/>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5" r:id="rId19"/>
    <p:sldId id="276" r:id="rId20"/>
    <p:sldId id="277" r:id="rId21"/>
    <p:sldId id="279" r:id="rId22"/>
    <p:sldId id="278" r:id="rId23"/>
  </p:sldIdLst>
  <p:sldSz cx="9144000" cy="6858000" type="screen4x3"/>
  <p:notesSz cx="7086600" cy="93726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8700" autoAdjust="0"/>
  </p:normalViewPr>
  <p:slideViewPr>
    <p:cSldViewPr>
      <p:cViewPr varScale="1">
        <p:scale>
          <a:sx n="71" d="100"/>
          <a:sy n="71" d="100"/>
        </p:scale>
        <p:origin x="-1944"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68630"/>
          </a:xfrm>
          <a:prstGeom prst="rect">
            <a:avLst/>
          </a:prstGeom>
        </p:spPr>
        <p:txBody>
          <a:bodyPr vert="horz" lIns="94046" tIns="47023" rIns="94046" bIns="47023" rtlCol="0"/>
          <a:lstStyle>
            <a:lvl1pPr algn="l">
              <a:defRPr sz="1200"/>
            </a:lvl1pPr>
          </a:lstStyle>
          <a:p>
            <a:endParaRPr lang="en-US"/>
          </a:p>
        </p:txBody>
      </p:sp>
      <p:sp>
        <p:nvSpPr>
          <p:cNvPr id="3" name="Date Placeholder 2"/>
          <p:cNvSpPr>
            <a:spLocks noGrp="1"/>
          </p:cNvSpPr>
          <p:nvPr>
            <p:ph type="dt" idx="1"/>
          </p:nvPr>
        </p:nvSpPr>
        <p:spPr>
          <a:xfrm>
            <a:off x="4014100" y="0"/>
            <a:ext cx="3070860" cy="468630"/>
          </a:xfrm>
          <a:prstGeom prst="rect">
            <a:avLst/>
          </a:prstGeom>
        </p:spPr>
        <p:txBody>
          <a:bodyPr vert="horz" lIns="94046" tIns="47023" rIns="94046" bIns="47023" rtlCol="0"/>
          <a:lstStyle>
            <a:lvl1pPr algn="r">
              <a:defRPr sz="1200"/>
            </a:lvl1pPr>
          </a:lstStyle>
          <a:p>
            <a:fld id="{4ADC6DA7-3F82-414E-B941-0F91C0D25458}" type="datetimeFigureOut">
              <a:rPr lang="en-US" smtClean="0"/>
              <a:t>3/19/2011</a:t>
            </a:fld>
            <a:endParaRPr lang="en-US"/>
          </a:p>
        </p:txBody>
      </p:sp>
      <p:sp>
        <p:nvSpPr>
          <p:cNvPr id="4" name="Slide Image Placeholder 3"/>
          <p:cNvSpPr>
            <a:spLocks noGrp="1" noRot="1" noChangeAspect="1"/>
          </p:cNvSpPr>
          <p:nvPr>
            <p:ph type="sldImg" idx="2"/>
          </p:nvPr>
        </p:nvSpPr>
        <p:spPr>
          <a:xfrm>
            <a:off x="1200150" y="703263"/>
            <a:ext cx="4686300" cy="3514725"/>
          </a:xfrm>
          <a:prstGeom prst="rect">
            <a:avLst/>
          </a:prstGeom>
          <a:noFill/>
          <a:ln w="12700">
            <a:solidFill>
              <a:prstClr val="black"/>
            </a:solidFill>
          </a:ln>
        </p:spPr>
        <p:txBody>
          <a:bodyPr vert="horz" lIns="94046" tIns="47023" rIns="94046" bIns="47023" rtlCol="0" anchor="ctr"/>
          <a:lstStyle/>
          <a:p>
            <a:endParaRPr lang="en-US"/>
          </a:p>
        </p:txBody>
      </p:sp>
      <p:sp>
        <p:nvSpPr>
          <p:cNvPr id="5" name="Notes Placeholder 4"/>
          <p:cNvSpPr>
            <a:spLocks noGrp="1"/>
          </p:cNvSpPr>
          <p:nvPr>
            <p:ph type="body" sz="quarter" idx="3"/>
          </p:nvPr>
        </p:nvSpPr>
        <p:spPr>
          <a:xfrm>
            <a:off x="708660" y="4451985"/>
            <a:ext cx="5669280" cy="4217670"/>
          </a:xfrm>
          <a:prstGeom prst="rect">
            <a:avLst/>
          </a:prstGeom>
        </p:spPr>
        <p:txBody>
          <a:bodyPr vert="horz" lIns="94046" tIns="47023" rIns="94046" bIns="47023"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02343"/>
            <a:ext cx="3070860" cy="468630"/>
          </a:xfrm>
          <a:prstGeom prst="rect">
            <a:avLst/>
          </a:prstGeom>
        </p:spPr>
        <p:txBody>
          <a:bodyPr vert="horz" lIns="94046" tIns="47023" rIns="94046" bIns="47023" rtlCol="0" anchor="b"/>
          <a:lstStyle>
            <a:lvl1pPr algn="l">
              <a:defRPr sz="1200"/>
            </a:lvl1pPr>
          </a:lstStyle>
          <a:p>
            <a:endParaRPr lang="en-US"/>
          </a:p>
        </p:txBody>
      </p:sp>
      <p:sp>
        <p:nvSpPr>
          <p:cNvPr id="7" name="Slide Number Placeholder 6"/>
          <p:cNvSpPr>
            <a:spLocks noGrp="1"/>
          </p:cNvSpPr>
          <p:nvPr>
            <p:ph type="sldNum" sz="quarter" idx="5"/>
          </p:nvPr>
        </p:nvSpPr>
        <p:spPr>
          <a:xfrm>
            <a:off x="4014100" y="8902343"/>
            <a:ext cx="3070860" cy="468630"/>
          </a:xfrm>
          <a:prstGeom prst="rect">
            <a:avLst/>
          </a:prstGeom>
        </p:spPr>
        <p:txBody>
          <a:bodyPr vert="horz" lIns="94046" tIns="47023" rIns="94046" bIns="47023" rtlCol="0" anchor="b"/>
          <a:lstStyle>
            <a:lvl1pPr algn="r">
              <a:defRPr sz="1200"/>
            </a:lvl1pPr>
          </a:lstStyle>
          <a:p>
            <a:fld id="{157E77E5-3215-4BBB-9571-C56C9078A52B}"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3" Type="http://schemas.openxmlformats.org/officeDocument/2006/relationships/hyperlink" Target="http://en.wikipedia.org/wiki/Trait" TargetMode="External"/><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en.wikipedia.org/wiki/Mood_(psychology)"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en.wikipedia.org/wiki/Feeling#Gut_feeling" TargetMode="External"/><Relationship Id="rId7" Type="http://schemas.openxmlformats.org/officeDocument/2006/relationships/hyperlink" Target="#cite_note-boy-14"/><Relationship Id="rId2" Type="http://schemas.openxmlformats.org/officeDocument/2006/relationships/slide" Target="../slides/slide10.xml"/><Relationship Id="rId1" Type="http://schemas.openxmlformats.org/officeDocument/2006/relationships/notesMaster" Target="../notesMasters/notesMaster1.xml"/><Relationship Id="rId6" Type="http://schemas.openxmlformats.org/officeDocument/2006/relationships/hyperlink" Target="http://en.wikipedia.org/wiki/Emotional_competence" TargetMode="External"/><Relationship Id="rId5" Type="http://schemas.openxmlformats.org/officeDocument/2006/relationships/hyperlink" Target="http://en.wikipedia.org/wiki/Conflict_management" TargetMode="External"/><Relationship Id="rId4" Type="http://schemas.openxmlformats.org/officeDocument/2006/relationships/hyperlink" Target="http://en.wikipedia.org/wiki/Social_networks" TargetMode="Externa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2</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12</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 4] he defined EI as</a:t>
            </a:r>
          </a:p>
          <a:p>
            <a:r>
              <a:rPr lang="en-US" dirty="0" smtClean="0"/>
              <a:t>[a 4] He also suggests</a:t>
            </a:r>
            <a:r>
              <a:rPr lang="en-US" baseline="0" dirty="0" smtClean="0"/>
              <a:t> </a:t>
            </a:r>
            <a:r>
              <a:rPr lang="en-US" dirty="0" smtClean="0"/>
              <a:t>that EI develops over time and that it can be improved through training, programming, and therapy.</a:t>
            </a:r>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 1] The </a:t>
            </a:r>
            <a:r>
              <a:rPr lang="en-US" dirty="0" smtClean="0">
                <a:latin typeface="Papyrus" pitchFamily="66" charset="0"/>
              </a:rPr>
              <a:t>Bar-On Emotion Quotient Inventory is a………………… that was </a:t>
            </a:r>
            <a:r>
              <a:rPr lang="en-US" dirty="0" smtClean="0"/>
              <a:t>developed as a measure of emotionally and socially competent behavior that provides an estimate of one's emotional and social intelligence. </a:t>
            </a:r>
          </a:p>
          <a:p>
            <a:r>
              <a:rPr lang="en-US" dirty="0" smtClean="0"/>
              <a:t>[a 2] it is intended</a:t>
            </a:r>
            <a:r>
              <a:rPr lang="en-US" baseline="0" dirty="0" smtClean="0"/>
              <a:t> to measure </a:t>
            </a:r>
            <a:r>
              <a:rPr lang="en-US" dirty="0" smtClean="0"/>
              <a:t>the mental ability to be successful in dealing with environmental demands and pressures</a:t>
            </a:r>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a:t>
            </a:r>
            <a:r>
              <a:rPr lang="en-US" baseline="0" dirty="0" smtClean="0"/>
              <a:t> 1] They proposed</a:t>
            </a:r>
            <a:r>
              <a:rPr lang="en-US" dirty="0" smtClean="0"/>
              <a:t> a conceptual distinction between the ability based model and a </a:t>
            </a:r>
            <a:r>
              <a:rPr lang="en-US" dirty="0" smtClean="0">
                <a:hlinkClick r:id="rId3" action="ppaction://hlinkfile"/>
              </a:rPr>
              <a:t>trait</a:t>
            </a:r>
            <a:r>
              <a:rPr lang="en-US" dirty="0" smtClean="0"/>
              <a:t> based model of EI.</a:t>
            </a:r>
          </a:p>
          <a:p>
            <a:r>
              <a:rPr lang="en-US" dirty="0" smtClean="0"/>
              <a:t>[b 2] they define EI as…</a:t>
            </a:r>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FINDINGS</a:t>
            </a:r>
          </a:p>
          <a:p>
            <a:r>
              <a:rPr lang="en-US" dirty="0" smtClean="0"/>
              <a:t>[a 1] which shows support for the personality trait view of EI as opposed to a form of intelligence</a:t>
            </a:r>
          </a:p>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18</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1] criticized</a:t>
            </a:r>
            <a:r>
              <a:rPr lang="en-US" baseline="0" dirty="0" smtClean="0"/>
              <a:t> </a:t>
            </a:r>
            <a:r>
              <a:rPr lang="en-US" baseline="0" dirty="0" err="1" smtClean="0"/>
              <a:t>Golmans</a:t>
            </a:r>
            <a:r>
              <a:rPr lang="en-US" baseline="0" dirty="0" smtClean="0"/>
              <a:t> work on EI b/c </a:t>
            </a:r>
            <a:r>
              <a:rPr lang="en-US" baseline="0" dirty="0" err="1" smtClean="0"/>
              <a:t>Goleman</a:t>
            </a:r>
            <a:r>
              <a:rPr lang="en-US" baseline="0" dirty="0" smtClean="0"/>
              <a:t> was…</a:t>
            </a:r>
          </a:p>
          <a:p>
            <a:r>
              <a:rPr lang="en-US" baseline="0" dirty="0" smtClean="0"/>
              <a:t>[b 3] </a:t>
            </a:r>
            <a:r>
              <a:rPr lang="en-US" baseline="0" dirty="0" err="1" smtClean="0"/>
              <a:t>eysenck</a:t>
            </a:r>
            <a:r>
              <a:rPr lang="en-US" baseline="0" dirty="0" smtClean="0"/>
              <a:t> said </a:t>
            </a:r>
            <a:r>
              <a:rPr lang="en-US" baseline="0" dirty="0" err="1" smtClean="0"/>
              <a:t>goleman</a:t>
            </a:r>
            <a:r>
              <a:rPr lang="en-US" baseline="0" dirty="0" smtClean="0"/>
              <a:t> was quick to call anything a form of intelligence and the fact that his “abilities” can’t be measured there is no….for claiming that emotion is a form of intelligence</a:t>
            </a:r>
          </a:p>
          <a:p>
            <a:r>
              <a:rPr lang="en-US" baseline="0" dirty="0" smtClean="0"/>
              <a:t>[a4] </a:t>
            </a:r>
            <a:r>
              <a:rPr lang="en-US" baseline="0" dirty="0" err="1" smtClean="0"/>
              <a:t>locke</a:t>
            </a:r>
            <a:r>
              <a:rPr lang="en-US" baseline="0" dirty="0" smtClean="0"/>
              <a:t> says that EI is a </a:t>
            </a:r>
          </a:p>
          <a:p>
            <a:r>
              <a:rPr lang="en-US" baseline="0" dirty="0" smtClean="0"/>
              <a:t>[b5] he said…….but rather just being able to use intelligence to respond to emotional situations</a:t>
            </a:r>
          </a:p>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19</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[a1] a positive relation has been found in some of the studies, in others there was no relation or an inconsistent one</a:t>
            </a:r>
          </a:p>
          <a:p>
            <a:endParaRPr lang="en-US" dirty="0" smtClean="0"/>
          </a:p>
          <a:p>
            <a:pPr defTabSz="940460"/>
            <a:r>
              <a:rPr lang="en-US" dirty="0" smtClean="0"/>
              <a:t>[a</a:t>
            </a:r>
            <a:r>
              <a:rPr lang="en-US" baseline="0" dirty="0" smtClean="0"/>
              <a:t> 2] </a:t>
            </a:r>
            <a:r>
              <a:rPr lang="en-US" dirty="0" smtClean="0"/>
              <a:t>offer a…..   </a:t>
            </a:r>
          </a:p>
          <a:p>
            <a:pPr defTabSz="940460"/>
            <a:endParaRPr lang="en-US" dirty="0" smtClean="0"/>
          </a:p>
          <a:p>
            <a:pPr defTabSz="940460"/>
            <a:r>
              <a:rPr lang="en-US" dirty="0" smtClean="0"/>
              <a:t>[a3] </a:t>
            </a:r>
            <a:r>
              <a:rPr lang="en-US" dirty="0" smtClean="0"/>
              <a:t> that suggests that</a:t>
            </a:r>
            <a:r>
              <a:rPr lang="en-US" dirty="0" smtClean="0"/>
              <a:t>….</a:t>
            </a:r>
          </a:p>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latin typeface="Papyrus" pitchFamily="66" charset="0"/>
              </a:rPr>
              <a:t>**Howard Gardner (1983)  introduced the ideal of multiple intelligences</a:t>
            </a:r>
            <a:endParaRPr lang="en-US" dirty="0"/>
          </a:p>
          <a:p>
            <a:r>
              <a:rPr lang="en-US" dirty="0"/>
              <a:t>Intrapersonal: Deals with self awareness, which is being intelligent in identifying our own thoughts and feelings Self Management which is effectively dealing with those thoughts and feelings.</a:t>
            </a:r>
          </a:p>
          <a:p>
            <a:r>
              <a:rPr lang="en-US" dirty="0"/>
              <a:t> </a:t>
            </a:r>
          </a:p>
          <a:p>
            <a:r>
              <a:rPr lang="en-US" dirty="0"/>
              <a:t>Interpersonal: Deals with awareness of others, which is being intelligent in identifying the thoughts and feelings of others and between others and Relationship Management, which is effectively tailoring our actions to work with others most appropriately</a:t>
            </a:r>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0460"/>
            <a:r>
              <a:rPr lang="en-US" dirty="0" smtClean="0"/>
              <a:t>[1 and 2] First began with Darwin’s work on the consideration of  the  role of emotional expression for survival</a:t>
            </a:r>
          </a:p>
          <a:p>
            <a:pPr defTabSz="940460"/>
            <a:endParaRPr lang="en-US" dirty="0" smtClean="0">
              <a:latin typeface="Papyrus" pitchFamily="66" charset="0"/>
            </a:endParaRPr>
          </a:p>
          <a:p>
            <a:pPr defTabSz="940460"/>
            <a:r>
              <a:rPr lang="en-US" dirty="0" smtClean="0">
                <a:latin typeface="Papyrus" pitchFamily="66" charset="0"/>
              </a:rPr>
              <a:t>[3</a:t>
            </a:r>
            <a:r>
              <a:rPr lang="en-US" baseline="0" dirty="0" smtClean="0">
                <a:latin typeface="Papyrus" pitchFamily="66" charset="0"/>
              </a:rPr>
              <a:t> and 4] </a:t>
            </a:r>
            <a:r>
              <a:rPr lang="en-US" dirty="0" smtClean="0">
                <a:latin typeface="Papyrus" pitchFamily="66" charset="0"/>
              </a:rPr>
              <a:t>used the term social intelligence to describe the skill of understanding and managing other people</a:t>
            </a:r>
          </a:p>
          <a:p>
            <a:pPr defTabSz="940460"/>
            <a:endParaRPr lang="en-US" dirty="0" smtClean="0">
              <a:latin typeface="Papyrus" pitchFamily="66" charset="0"/>
            </a:endParaRPr>
          </a:p>
          <a:p>
            <a:pPr marL="0" lvl="1" defTabSz="940460"/>
            <a:r>
              <a:rPr lang="en-US" dirty="0" smtClean="0">
                <a:latin typeface="Papyrus" pitchFamily="66" charset="0"/>
              </a:rPr>
              <a:t>[5 and</a:t>
            </a:r>
            <a:r>
              <a:rPr lang="en-US" baseline="0" dirty="0" smtClean="0">
                <a:latin typeface="Papyrus" pitchFamily="66" charset="0"/>
              </a:rPr>
              <a:t> 6] </a:t>
            </a:r>
            <a:r>
              <a:rPr lang="en-US" dirty="0" smtClean="0">
                <a:latin typeface="Papyrus" pitchFamily="66" charset="0"/>
              </a:rPr>
              <a:t>Argued that models of intelligence won’t be complete until they adequately describe these factors</a:t>
            </a:r>
          </a:p>
          <a:p>
            <a:pPr marL="0" lvl="1" defTabSz="940460"/>
            <a:endParaRPr lang="en-US" dirty="0" smtClean="0">
              <a:latin typeface="Papyrus" pitchFamily="66" charset="0"/>
            </a:endParaRPr>
          </a:p>
          <a:p>
            <a:pPr marL="0" lvl="1" defTabSz="940460"/>
            <a:r>
              <a:rPr lang="en-US" dirty="0" smtClean="0">
                <a:latin typeface="Papyrus" pitchFamily="66" charset="0"/>
              </a:rPr>
              <a:t>[7 and 8] the term EI</a:t>
            </a:r>
            <a:r>
              <a:rPr lang="en-US" baseline="0" dirty="0" smtClean="0">
                <a:latin typeface="Papyrus" pitchFamily="66" charset="0"/>
              </a:rPr>
              <a:t> really took root in 1995 with </a:t>
            </a:r>
            <a:r>
              <a:rPr lang="en-US" baseline="0" dirty="0" err="1" smtClean="0">
                <a:latin typeface="Papyrus" pitchFamily="66" charset="0"/>
              </a:rPr>
              <a:t>daniel</a:t>
            </a:r>
            <a:r>
              <a:rPr lang="en-US" baseline="0" dirty="0" smtClean="0">
                <a:latin typeface="Papyrus" pitchFamily="66" charset="0"/>
              </a:rPr>
              <a:t> </a:t>
            </a:r>
            <a:r>
              <a:rPr lang="en-US" baseline="0" dirty="0" err="1" smtClean="0">
                <a:latin typeface="Papyrus" pitchFamily="66" charset="0"/>
              </a:rPr>
              <a:t>goleman’s</a:t>
            </a:r>
            <a:r>
              <a:rPr lang="en-US" baseline="0" dirty="0" smtClean="0">
                <a:latin typeface="Papyrus" pitchFamily="66" charset="0"/>
              </a:rPr>
              <a:t> book </a:t>
            </a:r>
            <a:r>
              <a:rPr lang="en-US" i="1" dirty="0" smtClean="0">
                <a:latin typeface="Papyrus" pitchFamily="66" charset="0"/>
              </a:rPr>
              <a:t>Emotional Intelligence: Why It Can Matter More Than IQ</a:t>
            </a:r>
          </a:p>
          <a:p>
            <a:pPr marL="0" lvl="1" defTabSz="940460"/>
            <a:endParaRPr lang="en-US" dirty="0" smtClean="0">
              <a:latin typeface="Papyrus" pitchFamily="66" charset="0"/>
            </a:endParaRPr>
          </a:p>
          <a:p>
            <a:pPr defTabSz="940460"/>
            <a:endParaRPr lang="en-US" dirty="0" smtClean="0">
              <a:latin typeface="Papyrus" pitchFamily="66" charset="0"/>
            </a:endParaRPr>
          </a:p>
          <a:p>
            <a:pPr defTabSz="940460"/>
            <a:endParaRPr lang="en-US" dirty="0" smtClean="0"/>
          </a:p>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4</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0460"/>
            <a:r>
              <a:rPr lang="en-US" dirty="0" smtClean="0"/>
              <a:t>[before</a:t>
            </a:r>
            <a:r>
              <a:rPr lang="en-US" baseline="0" dirty="0" smtClean="0"/>
              <a:t> 1] There is a lot of </a:t>
            </a:r>
            <a:r>
              <a:rPr lang="en-US" dirty="0" smtClean="0"/>
              <a:t>disagreement about EI, especially  in how it is </a:t>
            </a:r>
            <a:r>
              <a:rPr lang="en-US" dirty="0" err="1" smtClean="0"/>
              <a:t>operationalized</a:t>
            </a:r>
            <a:r>
              <a:rPr lang="en-US" dirty="0" smtClean="0"/>
              <a:t>.  This</a:t>
            </a:r>
            <a:r>
              <a:rPr lang="en-US" baseline="0" dirty="0" smtClean="0"/>
              <a:t> is b/c </a:t>
            </a:r>
            <a:r>
              <a:rPr lang="en-US" dirty="0" smtClean="0"/>
              <a:t>there has been</a:t>
            </a:r>
            <a:r>
              <a:rPr lang="en-US" baseline="0" dirty="0" smtClean="0"/>
              <a:t> a lot of</a:t>
            </a:r>
            <a:r>
              <a:rPr lang="en-US" dirty="0" smtClean="0"/>
              <a:t> confusion about the exact meaning of EI. The definitions are so varied, and the field is growing so rapidly, that researchers are constantly re-evaluating even their own definitions of the construct. Currently, there are three main models of EI:</a:t>
            </a:r>
          </a:p>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1 ] Developed by….</a:t>
            </a:r>
          </a:p>
          <a:p>
            <a:r>
              <a:rPr lang="en-US" dirty="0" smtClean="0"/>
              <a:t>[after 1] </a:t>
            </a:r>
            <a:r>
              <a:rPr lang="en-US" dirty="0" err="1" smtClean="0"/>
              <a:t>Salovey</a:t>
            </a:r>
            <a:r>
              <a:rPr lang="en-US" dirty="0" smtClean="0"/>
              <a:t> and Mayer's conception of EI strives to define EI within the confines of the standard criteria for a new intelligence. Following their continuing research, their initial definition of EI was revised to </a:t>
            </a:r>
          </a:p>
          <a:p>
            <a:r>
              <a:rPr lang="en-US" dirty="0" smtClean="0"/>
              <a:t>[before 2] This model…</a:t>
            </a:r>
          </a:p>
          <a:p>
            <a:r>
              <a:rPr lang="en-US" dirty="0" smtClean="0"/>
              <a:t>[before 3] The model also</a:t>
            </a:r>
            <a:r>
              <a:rPr lang="en-US" baseline="0" dirty="0" smtClean="0"/>
              <a:t> proposes </a:t>
            </a:r>
            <a:r>
              <a:rPr lang="en-US" dirty="0" smtClean="0"/>
              <a:t>that</a:t>
            </a:r>
          </a:p>
        </p:txBody>
      </p:sp>
      <p:sp>
        <p:nvSpPr>
          <p:cNvPr id="4" name="Slide Number Placeholder 3"/>
          <p:cNvSpPr>
            <a:spLocks noGrp="1"/>
          </p:cNvSpPr>
          <p:nvPr>
            <p:ph type="sldNum" sz="quarter" idx="10"/>
          </p:nvPr>
        </p:nvSpPr>
        <p:spPr/>
        <p:txBody>
          <a:bodyPr/>
          <a:lstStyle/>
          <a:p>
            <a:fld id="{157E77E5-3215-4BBB-9571-C56C9078A52B}" type="slidenum">
              <a:rPr lang="en-US" smtClean="0"/>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0460"/>
            <a:r>
              <a:rPr lang="en-US" dirty="0" smtClean="0"/>
              <a:t>[after 2] perceiving</a:t>
            </a:r>
            <a:r>
              <a:rPr lang="en-US" baseline="0" dirty="0" smtClean="0"/>
              <a:t> emotions pertains to </a:t>
            </a:r>
            <a:r>
              <a:rPr lang="en-US" dirty="0" smtClean="0"/>
              <a:t>the ability to detect and decipher emotions in faces, pictures, voices, and cultural artifacts—including the ability to identify one's own emotions. Perceiving emotions represents a basic aspect of emotional intelligence, as it makes all other processing of emotional information possible.</a:t>
            </a:r>
          </a:p>
          <a:p>
            <a:endParaRPr lang="en-US" dirty="0" smtClean="0"/>
          </a:p>
          <a:p>
            <a:pPr defTabSz="940460"/>
            <a:r>
              <a:rPr lang="en-US" dirty="0" smtClean="0"/>
              <a:t>[after 3] Using emotions pertains</a:t>
            </a:r>
            <a:r>
              <a:rPr lang="en-US" baseline="0" dirty="0" smtClean="0"/>
              <a:t> to </a:t>
            </a:r>
            <a:r>
              <a:rPr lang="en-US" dirty="0" smtClean="0"/>
              <a:t>the ability to harness emotions to facilitate various cognitive activities, such as thinking and problem solving. The emotionally intelligent person can capitalize fully upon his or her changing </a:t>
            </a:r>
            <a:r>
              <a:rPr lang="en-US" dirty="0" smtClean="0">
                <a:hlinkClick r:id="rId3" action="ppaction://hlinkfile" tooltip="Mood (psychology)"/>
              </a:rPr>
              <a:t>moods</a:t>
            </a:r>
            <a:r>
              <a:rPr lang="en-US" dirty="0" smtClean="0"/>
              <a:t> in order to best fit the task at hand.</a:t>
            </a:r>
          </a:p>
          <a:p>
            <a:pPr defTabSz="940460"/>
            <a:r>
              <a:rPr lang="en-US" dirty="0" smtClean="0"/>
              <a:t>[after 4] Understanding</a:t>
            </a:r>
            <a:r>
              <a:rPr lang="en-US" baseline="0" dirty="0" smtClean="0"/>
              <a:t> emotions pertains to </a:t>
            </a:r>
            <a:r>
              <a:rPr lang="en-US" dirty="0" smtClean="0"/>
              <a:t>the ability to comprehend emotion language and to appreciate complicated relationships among emotions. For example, understanding emotions encompasses the ability to be sensitive to slight variations between emotions, and the ability to recognize and describe how emotions evolve over time.</a:t>
            </a:r>
          </a:p>
          <a:p>
            <a:pPr defTabSz="940460"/>
            <a:r>
              <a:rPr lang="en-US" dirty="0" smtClean="0"/>
              <a:t>[after 5]</a:t>
            </a:r>
            <a:r>
              <a:rPr lang="en-US" baseline="0" dirty="0" smtClean="0"/>
              <a:t> Managing emotions pertains to </a:t>
            </a:r>
            <a:r>
              <a:rPr lang="en-US" dirty="0" smtClean="0"/>
              <a:t>the ability to regulate emotions in both ourselves and in others. </a:t>
            </a:r>
          </a:p>
          <a:p>
            <a:pPr defTabSz="940460"/>
            <a:endParaRPr lang="en-US" dirty="0" smtClean="0"/>
          </a:p>
          <a:p>
            <a:pPr defTabSz="940460"/>
            <a:r>
              <a:rPr lang="en-US" dirty="0" smtClean="0"/>
              <a:t>This model, therefore, assumes that the emotionally intelligent person can harness emotions, even negative ones, and manage them to achieve intended goals.</a:t>
            </a:r>
          </a:p>
          <a:p>
            <a:pPr defTabSz="940460"/>
            <a:endParaRPr lang="en-US" dirty="0" smtClean="0"/>
          </a:p>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1] The current measure of Mayer and </a:t>
            </a:r>
            <a:r>
              <a:rPr lang="en-US" dirty="0" err="1" smtClean="0"/>
              <a:t>Salovey's</a:t>
            </a:r>
            <a:r>
              <a:rPr lang="en-US" dirty="0" smtClean="0"/>
              <a:t> model of EI is the…  </a:t>
            </a:r>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lvl="2" defTabSz="940460"/>
            <a:r>
              <a:rPr lang="en-US" dirty="0" smtClean="0">
                <a:latin typeface="Papyrus" pitchFamily="66" charset="0"/>
              </a:rPr>
              <a:t>[after1] higher scores indicate higher overlap between the</a:t>
            </a:r>
            <a:r>
              <a:rPr lang="en-US" baseline="0" dirty="0" smtClean="0">
                <a:latin typeface="Papyrus" pitchFamily="66" charset="0"/>
              </a:rPr>
              <a:t> </a:t>
            </a:r>
            <a:r>
              <a:rPr lang="en-US" dirty="0" smtClean="0">
                <a:latin typeface="Papyrus" pitchFamily="66" charset="0"/>
              </a:rPr>
              <a:t>individual and the comparison group</a:t>
            </a:r>
          </a:p>
          <a:p>
            <a:pPr marL="0" lvl="1" defTabSz="940460"/>
            <a:r>
              <a:rPr lang="en-US" dirty="0" smtClean="0"/>
              <a:t>[after 2] Here, </a:t>
            </a:r>
            <a:r>
              <a:rPr lang="en-US" dirty="0" smtClean="0"/>
              <a:t>the amount of overlap is calculated between an individual's answers and those provided by a group of 21emotion researchers</a:t>
            </a:r>
          </a:p>
          <a:p>
            <a:pPr marL="0" lvl="1" defTabSz="940460"/>
            <a:endParaRPr lang="en-US" dirty="0" smtClean="0">
              <a:latin typeface="Papyrus" pitchFamily="66" charset="0"/>
            </a:endParaRPr>
          </a:p>
          <a:p>
            <a:pPr marL="0" lvl="2" defTabSz="940460"/>
            <a:r>
              <a:rPr lang="en-US" dirty="0" smtClean="0"/>
              <a:t>[3] This is promoted as an ability test but…this makes it d</a:t>
            </a:r>
            <a:r>
              <a:rPr lang="en-US" dirty="0" smtClean="0">
                <a:latin typeface="Papyrus" pitchFamily="66" charset="0"/>
              </a:rPr>
              <a:t>ifficult to regard EI as a genuine intelligence</a:t>
            </a:r>
          </a:p>
          <a:p>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defTabSz="940460"/>
            <a:r>
              <a:rPr lang="en-US" dirty="0" smtClean="0"/>
              <a:t>[after</a:t>
            </a:r>
            <a:r>
              <a:rPr lang="en-US" baseline="0" dirty="0" smtClean="0"/>
              <a:t> 4] Self-awareness pertains to </a:t>
            </a:r>
            <a:r>
              <a:rPr lang="en-US" dirty="0" smtClean="0"/>
              <a:t>the ability to read one's emotions and recognize their impact while using </a:t>
            </a:r>
            <a:r>
              <a:rPr lang="en-US" dirty="0" smtClean="0">
                <a:hlinkClick r:id="rId3" action="ppaction://hlinkfile" tooltip="Feeling"/>
              </a:rPr>
              <a:t>gut feelings</a:t>
            </a:r>
            <a:r>
              <a:rPr lang="en-US" dirty="0" smtClean="0"/>
              <a:t> to guide decisions.</a:t>
            </a:r>
          </a:p>
          <a:p>
            <a:pPr defTabSz="940460"/>
            <a:r>
              <a:rPr lang="en-US" dirty="0" smtClean="0"/>
              <a:t>[after 5] self-mgmt</a:t>
            </a:r>
            <a:r>
              <a:rPr lang="en-US" baseline="0" dirty="0" smtClean="0"/>
              <a:t> </a:t>
            </a:r>
            <a:r>
              <a:rPr lang="en-US" dirty="0" smtClean="0"/>
              <a:t>involves controlling one's emotions and impulses and adapting to changing circumstances.</a:t>
            </a:r>
          </a:p>
          <a:p>
            <a:pPr defTabSz="940460"/>
            <a:r>
              <a:rPr lang="en-US" dirty="0" smtClean="0"/>
              <a:t>[after 6] social awareness pertains to</a:t>
            </a:r>
            <a:r>
              <a:rPr lang="en-US" baseline="0" dirty="0" smtClean="0"/>
              <a:t> </a:t>
            </a:r>
            <a:r>
              <a:rPr lang="en-US" dirty="0" smtClean="0"/>
              <a:t>the ability to sense, understand, and react to others' emotions while comprehending </a:t>
            </a:r>
            <a:r>
              <a:rPr lang="en-US" dirty="0" smtClean="0">
                <a:hlinkClick r:id="rId4" action="ppaction://hlinkfile" tooltip="Social networks"/>
              </a:rPr>
              <a:t>social networks</a:t>
            </a:r>
            <a:r>
              <a:rPr lang="en-US" dirty="0" smtClean="0"/>
              <a:t>.</a:t>
            </a:r>
          </a:p>
          <a:p>
            <a:r>
              <a:rPr lang="en-US" dirty="0" smtClean="0"/>
              <a:t>[after 7]</a:t>
            </a:r>
            <a:r>
              <a:rPr lang="en-US" baseline="0" dirty="0" smtClean="0"/>
              <a:t> relationship mgmt pertains to </a:t>
            </a:r>
            <a:r>
              <a:rPr lang="en-US" dirty="0" smtClean="0"/>
              <a:t>the ability to inspire, influence, and develop others while </a:t>
            </a:r>
            <a:r>
              <a:rPr lang="en-US" dirty="0" smtClean="0">
                <a:hlinkClick r:id="rId5" action="ppaction://hlinkfile" tooltip="Conflict management"/>
              </a:rPr>
              <a:t>managing conflict</a:t>
            </a:r>
            <a:endParaRPr lang="en-US" dirty="0" smtClean="0"/>
          </a:p>
          <a:p>
            <a:endParaRPr lang="en-US" dirty="0" smtClean="0"/>
          </a:p>
          <a:p>
            <a:r>
              <a:rPr lang="en-US" dirty="0" err="1" smtClean="0"/>
              <a:t>Goleman</a:t>
            </a:r>
            <a:r>
              <a:rPr lang="en-US" dirty="0" smtClean="0"/>
              <a:t> includes a set of </a:t>
            </a:r>
            <a:r>
              <a:rPr lang="en-US" dirty="0" smtClean="0">
                <a:hlinkClick r:id="rId6" action="ppaction://hlinkfile" tooltip="Emotional competence"/>
              </a:rPr>
              <a:t>emotional competencies</a:t>
            </a:r>
            <a:r>
              <a:rPr lang="en-US" dirty="0" smtClean="0"/>
              <a:t> within each construct of EI. Emotional competencies are not innate talents.</a:t>
            </a:r>
            <a:r>
              <a:rPr lang="en-US" baseline="0" dirty="0" smtClean="0"/>
              <a:t> They are </a:t>
            </a:r>
            <a:r>
              <a:rPr lang="en-US" dirty="0" smtClean="0"/>
              <a:t>learned capabilities that must be worked on and can be developed to achieve outstanding performance. </a:t>
            </a:r>
            <a:r>
              <a:rPr lang="en-US" dirty="0" err="1" smtClean="0"/>
              <a:t>Goleman</a:t>
            </a:r>
            <a:r>
              <a:rPr lang="en-US" dirty="0" smtClean="0"/>
              <a:t> suggests</a:t>
            </a:r>
            <a:r>
              <a:rPr lang="en-US" baseline="0" dirty="0" smtClean="0"/>
              <a:t> </a:t>
            </a:r>
            <a:r>
              <a:rPr lang="en-US" dirty="0" smtClean="0"/>
              <a:t>that individuals are born with a general emotional intelligence that determines their potential for learning emotional competencies.</a:t>
            </a:r>
            <a:r>
              <a:rPr lang="en-US" baseline="30000" dirty="0" smtClean="0">
                <a:hlinkClick r:id="rId7" action="ppaction://hlinkfile"/>
              </a:rPr>
              <a:t>[</a:t>
            </a:r>
            <a:endParaRPr lang="en-US" dirty="0"/>
          </a:p>
        </p:txBody>
      </p:sp>
      <p:sp>
        <p:nvSpPr>
          <p:cNvPr id="4" name="Slide Number Placeholder 3"/>
          <p:cNvSpPr>
            <a:spLocks noGrp="1"/>
          </p:cNvSpPr>
          <p:nvPr>
            <p:ph type="sldNum" sz="quarter" idx="10"/>
          </p:nvPr>
        </p:nvSpPr>
        <p:spPr/>
        <p:txBody>
          <a:bodyPr/>
          <a:lstStyle/>
          <a:p>
            <a:fld id="{157E77E5-3215-4BBB-9571-C56C9078A52B}" type="slidenum">
              <a:rPr lang="en-US" smtClean="0"/>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E9D2E131-0683-4B63-926C-8BE67370D081}" type="datetimeFigureOut">
              <a:rPr lang="en-US" smtClean="0"/>
              <a:t>3/19/2011</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3A0693D-803B-4F25-A129-04E055BDF1E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2E131-0683-4B63-926C-8BE67370D081}" type="datetimeFigureOut">
              <a:rPr lang="en-US" smtClean="0"/>
              <a:t>3/19/2011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0693D-803B-4F25-A129-04E055BDF1E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9D2E131-0683-4B63-926C-8BE67370D081}" type="datetimeFigureOut">
              <a:rPr lang="en-US" smtClean="0"/>
              <a:t>3/19/2011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3A0693D-803B-4F25-A129-04E055BDF1E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E9D2E131-0683-4B63-926C-8BE67370D081}" type="datetimeFigureOut">
              <a:rPr lang="en-US" smtClean="0"/>
              <a:t>3/19/2011</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3A0693D-803B-4F25-A129-04E055BDF1E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E9D2E131-0683-4B63-926C-8BE67370D081}" type="datetimeFigureOut">
              <a:rPr lang="en-US" smtClean="0"/>
              <a:t>3/19/2011</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3A0693D-803B-4F25-A129-04E055BDF1E8}" type="slidenum">
              <a:rPr lang="en-US" smtClean="0"/>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E9D2E131-0683-4B63-926C-8BE67370D081}" type="datetimeFigureOut">
              <a:rPr lang="en-US" smtClean="0"/>
              <a:t>3/19/2011</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3A0693D-803B-4F25-A129-04E055BDF1E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E9D2E131-0683-4B63-926C-8BE67370D081}" type="datetimeFigureOut">
              <a:rPr lang="en-US" smtClean="0"/>
              <a:t>3/19/2011</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3A0693D-803B-4F25-A129-04E055BDF1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9D2E131-0683-4B63-926C-8BE67370D081}" type="datetimeFigureOut">
              <a:rPr lang="en-US" smtClean="0"/>
              <a:t>3/19/2011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3A0693D-803B-4F25-A129-04E055BDF1E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E9D2E131-0683-4B63-926C-8BE67370D081}" type="datetimeFigureOut">
              <a:rPr lang="en-US" smtClean="0"/>
              <a:t>3/19/2011</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3A0693D-803B-4F25-A129-04E055BDF1E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E9D2E131-0683-4B63-926C-8BE67370D081}" type="datetimeFigureOut">
              <a:rPr lang="en-US" smtClean="0"/>
              <a:t>3/19/2011</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3A0693D-803B-4F25-A129-04E055BDF1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E9D2E131-0683-4B63-926C-8BE67370D081}" type="datetimeFigureOut">
              <a:rPr lang="en-US" smtClean="0"/>
              <a:t>3/19/2011</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3A0693D-803B-4F25-A129-04E055BDF1E8}"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E9D2E131-0683-4B63-926C-8BE67370D081}" type="datetimeFigureOut">
              <a:rPr lang="en-US" smtClean="0"/>
              <a:t>3/19/2011</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3A0693D-803B-4F25-A129-04E055BDF1E8}"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Emotional Intelligence</a:t>
            </a:r>
            <a:endParaRPr lang="en-US" dirty="0"/>
          </a:p>
        </p:txBody>
      </p:sp>
      <p:sp>
        <p:nvSpPr>
          <p:cNvPr id="3" name="Subtitle 2"/>
          <p:cNvSpPr>
            <a:spLocks noGrp="1"/>
          </p:cNvSpPr>
          <p:nvPr>
            <p:ph type="subTitle" idx="1"/>
          </p:nvPr>
        </p:nvSpPr>
        <p:spPr/>
        <p:txBody>
          <a:bodyPr/>
          <a:lstStyle/>
          <a:p>
            <a:r>
              <a:rPr lang="en-US" dirty="0" smtClean="0"/>
              <a:t>Katie Brown</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Models</a:t>
            </a:r>
            <a:endParaRPr lang="en-US" dirty="0"/>
          </a:p>
        </p:txBody>
      </p:sp>
      <p:sp>
        <p:nvSpPr>
          <p:cNvPr id="3" name="Content Placeholder 2"/>
          <p:cNvSpPr>
            <a:spLocks noGrp="1"/>
          </p:cNvSpPr>
          <p:nvPr>
            <p:ph idx="1"/>
          </p:nvPr>
        </p:nvSpPr>
        <p:spPr/>
        <p:txBody>
          <a:bodyPr>
            <a:normAutofit lnSpcReduction="10000"/>
          </a:bodyPr>
          <a:lstStyle/>
          <a:p>
            <a:r>
              <a:rPr lang="en-US" dirty="0" smtClean="0"/>
              <a:t>Introduced by Daniel </a:t>
            </a:r>
            <a:r>
              <a:rPr lang="en-US" dirty="0" err="1" smtClean="0"/>
              <a:t>Goleman</a:t>
            </a:r>
            <a:endParaRPr lang="en-US" dirty="0" smtClean="0"/>
          </a:p>
          <a:p>
            <a:r>
              <a:rPr lang="en-US" dirty="0" smtClean="0"/>
              <a:t>Focuses on EI as a wide array of competencies and skills that drive leadership performance </a:t>
            </a:r>
          </a:p>
          <a:p>
            <a:r>
              <a:rPr lang="en-US" dirty="0" err="1" smtClean="0"/>
              <a:t>Goleman's</a:t>
            </a:r>
            <a:r>
              <a:rPr lang="en-US" dirty="0" smtClean="0"/>
              <a:t> model outlines four main EI constructs:</a:t>
            </a:r>
          </a:p>
          <a:p>
            <a:pPr lvl="1"/>
            <a:r>
              <a:rPr lang="en-US" dirty="0" smtClean="0"/>
              <a:t>Self-awareness</a:t>
            </a:r>
          </a:p>
          <a:p>
            <a:pPr lvl="1"/>
            <a:r>
              <a:rPr lang="en-US" dirty="0" smtClean="0"/>
              <a:t>Self-management</a:t>
            </a:r>
          </a:p>
          <a:p>
            <a:pPr lvl="1"/>
            <a:r>
              <a:rPr lang="en-US" dirty="0" smtClean="0"/>
              <a:t>Social awareness</a:t>
            </a:r>
          </a:p>
          <a:p>
            <a:pPr lvl="1"/>
            <a:r>
              <a:rPr lang="en-US" dirty="0" smtClean="0"/>
              <a:t>Relationship management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Emotional Competencies</a:t>
            </a:r>
            <a:endParaRPr lang="en-US" dirty="0"/>
          </a:p>
        </p:txBody>
      </p:sp>
      <p:sp>
        <p:nvSpPr>
          <p:cNvPr id="3" name="Content Placeholder 2"/>
          <p:cNvSpPr>
            <a:spLocks noGrp="1"/>
          </p:cNvSpPr>
          <p:nvPr>
            <p:ph idx="1"/>
          </p:nvPr>
        </p:nvSpPr>
        <p:spPr/>
        <p:txBody>
          <a:bodyPr>
            <a:normAutofit/>
          </a:bodyPr>
          <a:lstStyle/>
          <a:p>
            <a:r>
              <a:rPr lang="en-US" dirty="0" smtClean="0"/>
              <a:t>Personal Competencies</a:t>
            </a:r>
          </a:p>
          <a:p>
            <a:pPr>
              <a:buNone/>
            </a:pPr>
            <a:endParaRPr lang="en-US" dirty="0" smtClean="0"/>
          </a:p>
        </p:txBody>
      </p:sp>
      <p:pic>
        <p:nvPicPr>
          <p:cNvPr id="6" name="Picture 3" descr="Picture 2.png"/>
          <p:cNvPicPr>
            <a:picLocks noChangeAspect="1"/>
          </p:cNvPicPr>
          <p:nvPr/>
        </p:nvPicPr>
        <p:blipFill>
          <a:blip r:embed="rId3" cstate="print"/>
          <a:srcRect/>
          <a:stretch>
            <a:fillRect/>
          </a:stretch>
        </p:blipFill>
        <p:spPr bwMode="auto">
          <a:xfrm>
            <a:off x="0" y="2362200"/>
            <a:ext cx="9144000"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Competencies</a:t>
            </a:r>
            <a:endParaRPr lang="en-US" dirty="0"/>
          </a:p>
        </p:txBody>
      </p:sp>
      <p:sp>
        <p:nvSpPr>
          <p:cNvPr id="3" name="Content Placeholder 2"/>
          <p:cNvSpPr>
            <a:spLocks noGrp="1"/>
          </p:cNvSpPr>
          <p:nvPr>
            <p:ph idx="1"/>
          </p:nvPr>
        </p:nvSpPr>
        <p:spPr/>
        <p:txBody>
          <a:bodyPr/>
          <a:lstStyle/>
          <a:p>
            <a:r>
              <a:rPr lang="en-US" dirty="0" smtClean="0"/>
              <a:t>Social Competencies</a:t>
            </a:r>
          </a:p>
          <a:p>
            <a:endParaRPr lang="en-US" dirty="0"/>
          </a:p>
        </p:txBody>
      </p:sp>
      <p:pic>
        <p:nvPicPr>
          <p:cNvPr id="4" name="Picture 3" descr="Picture 3.png"/>
          <p:cNvPicPr>
            <a:picLocks noChangeAspect="1"/>
          </p:cNvPicPr>
          <p:nvPr/>
        </p:nvPicPr>
        <p:blipFill>
          <a:blip r:embed="rId3" cstate="print"/>
          <a:srcRect/>
          <a:stretch>
            <a:fillRect/>
          </a:stretch>
        </p:blipFill>
        <p:spPr bwMode="auto">
          <a:xfrm>
            <a:off x="0" y="2362200"/>
            <a:ext cx="9144000" cy="4130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a:xfrm>
            <a:off x="457200" y="1295400"/>
            <a:ext cx="8229600" cy="4525963"/>
          </a:xfrm>
        </p:spPr>
        <p:txBody>
          <a:bodyPr>
            <a:normAutofit fontScale="85000" lnSpcReduction="20000"/>
          </a:bodyPr>
          <a:lstStyle/>
          <a:p>
            <a:pPr>
              <a:buNone/>
            </a:pPr>
            <a:endParaRPr lang="en-US" dirty="0" smtClean="0"/>
          </a:p>
          <a:p>
            <a:r>
              <a:rPr lang="en-US" sz="3800" dirty="0" smtClean="0">
                <a:latin typeface="Calibri" pitchFamily="34" charset="0"/>
                <a:cs typeface="Calibri" pitchFamily="34" charset="0"/>
              </a:rPr>
              <a:t>ECI </a:t>
            </a:r>
            <a:r>
              <a:rPr lang="en-US" sz="3800" dirty="0">
                <a:latin typeface="Calibri" pitchFamily="34" charset="0"/>
                <a:cs typeface="Calibri" pitchFamily="34" charset="0"/>
              </a:rPr>
              <a:t>– Emotional Competence </a:t>
            </a:r>
            <a:r>
              <a:rPr lang="en-US" sz="3800" dirty="0" smtClean="0">
                <a:latin typeface="Calibri" pitchFamily="34" charset="0"/>
                <a:cs typeface="Calibri" pitchFamily="34" charset="0"/>
              </a:rPr>
              <a:t>Inventory</a:t>
            </a:r>
          </a:p>
          <a:p>
            <a:pPr lvl="1"/>
            <a:r>
              <a:rPr lang="en-US" sz="3400" dirty="0" smtClean="0">
                <a:latin typeface="Calibri" pitchFamily="34" charset="0"/>
                <a:cs typeface="Calibri" pitchFamily="34" charset="0"/>
              </a:rPr>
              <a:t>Approximately </a:t>
            </a:r>
            <a:r>
              <a:rPr lang="en-US" sz="3400" dirty="0">
                <a:latin typeface="Calibri" pitchFamily="34" charset="0"/>
                <a:cs typeface="Calibri" pitchFamily="34" charset="0"/>
              </a:rPr>
              <a:t>40% of items came from an older instrument, the Self-Assessment </a:t>
            </a:r>
            <a:r>
              <a:rPr lang="en-US" sz="3400" dirty="0" smtClean="0">
                <a:latin typeface="Calibri" pitchFamily="34" charset="0"/>
                <a:cs typeface="Calibri" pitchFamily="34" charset="0"/>
              </a:rPr>
              <a:t>Questionnaire</a:t>
            </a:r>
          </a:p>
          <a:p>
            <a:pPr lvl="2"/>
            <a:r>
              <a:rPr lang="en-US" sz="3000" dirty="0" smtClean="0">
                <a:latin typeface="Calibri" pitchFamily="34" charset="0"/>
                <a:cs typeface="Calibri" pitchFamily="34" charset="0"/>
              </a:rPr>
              <a:t>Developed </a:t>
            </a:r>
            <a:r>
              <a:rPr lang="en-US" sz="3000" dirty="0">
                <a:latin typeface="Calibri" pitchFamily="34" charset="0"/>
                <a:cs typeface="Calibri" pitchFamily="34" charset="0"/>
              </a:rPr>
              <a:t>by </a:t>
            </a:r>
            <a:r>
              <a:rPr lang="en-US" sz="3000" dirty="0" err="1">
                <a:latin typeface="Calibri" pitchFamily="34" charset="0"/>
                <a:cs typeface="Calibri" pitchFamily="34" charset="0"/>
              </a:rPr>
              <a:t>Boyatzis</a:t>
            </a:r>
            <a:r>
              <a:rPr lang="en-US" sz="3000" dirty="0">
                <a:latin typeface="Calibri" pitchFamily="34" charset="0"/>
                <a:cs typeface="Calibri" pitchFamily="34" charset="0"/>
              </a:rPr>
              <a:t>, </a:t>
            </a:r>
            <a:r>
              <a:rPr lang="en-US" sz="3000" dirty="0" smtClean="0">
                <a:latin typeface="Calibri" pitchFamily="34" charset="0"/>
                <a:cs typeface="Calibri" pitchFamily="34" charset="0"/>
              </a:rPr>
              <a:t>1994</a:t>
            </a:r>
          </a:p>
          <a:p>
            <a:pPr lvl="1"/>
            <a:r>
              <a:rPr lang="en-US" sz="3400" dirty="0" smtClean="0">
                <a:latin typeface="Calibri" pitchFamily="34" charset="0"/>
                <a:cs typeface="Calibri" pitchFamily="34" charset="0"/>
              </a:rPr>
              <a:t>These </a:t>
            </a:r>
            <a:r>
              <a:rPr lang="en-US" sz="3400" dirty="0">
                <a:latin typeface="Calibri" pitchFamily="34" charset="0"/>
                <a:cs typeface="Calibri" pitchFamily="34" charset="0"/>
              </a:rPr>
              <a:t>earlier items have been validated against performance in hundreds of competency studies of managers, executives, and leaders in North America, Italy, and </a:t>
            </a:r>
            <a:r>
              <a:rPr lang="en-US" sz="3400" dirty="0" smtClean="0">
                <a:latin typeface="Calibri" pitchFamily="34" charset="0"/>
                <a:cs typeface="Calibri" pitchFamily="34" charset="0"/>
              </a:rPr>
              <a:t>Brazil</a:t>
            </a:r>
          </a:p>
          <a:p>
            <a:pPr lvl="1"/>
            <a:r>
              <a:rPr lang="en-US" sz="3400" dirty="0" smtClean="0">
                <a:latin typeface="Calibri" pitchFamily="34" charset="0"/>
                <a:cs typeface="Calibri" pitchFamily="34" charset="0"/>
              </a:rPr>
              <a:t>There </a:t>
            </a:r>
            <a:r>
              <a:rPr lang="en-US" sz="3400" dirty="0">
                <a:latin typeface="Calibri" pitchFamily="34" charset="0"/>
                <a:cs typeface="Calibri" pitchFamily="34" charset="0"/>
              </a:rPr>
              <a:t>is no research that supports the validity of ECI</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p:txBody>
          <a:bodyPr>
            <a:normAutofit/>
          </a:bodyPr>
          <a:lstStyle/>
          <a:p>
            <a:r>
              <a:rPr lang="en-US" dirty="0" smtClean="0"/>
              <a:t>Bar-On Model of Emotional-Social Intelligence</a:t>
            </a:r>
          </a:p>
          <a:p>
            <a:pPr lvl="1"/>
            <a:r>
              <a:rPr lang="en-US" dirty="0" smtClean="0">
                <a:latin typeface="Calibri" pitchFamily="34" charset="0"/>
                <a:cs typeface="Calibri" pitchFamily="34" charset="0"/>
              </a:rPr>
              <a:t>Developed by </a:t>
            </a:r>
            <a:r>
              <a:rPr lang="en-US" dirty="0" err="1" smtClean="0">
                <a:latin typeface="Calibri" pitchFamily="34" charset="0"/>
                <a:cs typeface="Calibri" pitchFamily="34" charset="0"/>
              </a:rPr>
              <a:t>Reuven</a:t>
            </a:r>
            <a:r>
              <a:rPr lang="en-US" dirty="0" smtClean="0">
                <a:latin typeface="Calibri" pitchFamily="34" charset="0"/>
                <a:cs typeface="Calibri" pitchFamily="34" charset="0"/>
              </a:rPr>
              <a:t> Bar-On</a:t>
            </a:r>
          </a:p>
          <a:p>
            <a:pPr marL="1200150" lvl="3" indent="-342900"/>
            <a:r>
              <a:rPr lang="en-US" dirty="0" smtClean="0">
                <a:latin typeface="Calibri" pitchFamily="34" charset="0"/>
                <a:cs typeface="Calibri" pitchFamily="34" charset="0"/>
              </a:rPr>
              <a:t>1</a:t>
            </a:r>
            <a:r>
              <a:rPr lang="en-US" baseline="30000" dirty="0" smtClean="0">
                <a:latin typeface="Calibri" pitchFamily="34" charset="0"/>
                <a:cs typeface="Calibri" pitchFamily="34" charset="0"/>
              </a:rPr>
              <a:t>st</a:t>
            </a:r>
            <a:r>
              <a:rPr lang="en-US" dirty="0" smtClean="0">
                <a:latin typeface="Calibri" pitchFamily="34" charset="0"/>
                <a:cs typeface="Calibri" pitchFamily="34" charset="0"/>
              </a:rPr>
              <a:t> to use the term: Emotion Quotient</a:t>
            </a:r>
          </a:p>
          <a:p>
            <a:r>
              <a:rPr lang="en-US" dirty="0" smtClean="0">
                <a:latin typeface="Calibri" pitchFamily="34" charset="0"/>
                <a:cs typeface="Calibri" pitchFamily="34" charset="0"/>
              </a:rPr>
              <a:t>“</a:t>
            </a:r>
            <a:r>
              <a:rPr lang="en-US" dirty="0">
                <a:latin typeface="Calibri" pitchFamily="34" charset="0"/>
                <a:cs typeface="Calibri" pitchFamily="34" charset="0"/>
              </a:rPr>
              <a:t>B</a:t>
            </a:r>
            <a:r>
              <a:rPr lang="en-US" dirty="0" smtClean="0">
                <a:latin typeface="Calibri" pitchFamily="34" charset="0"/>
                <a:cs typeface="Calibri" pitchFamily="34" charset="0"/>
              </a:rPr>
              <a:t>eing concerned with effectively understanding oneself and others, relating well to people, and adapting to and coping with the immediate surroundings to be more successful in dealing with environmental demands</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Consists of </a:t>
            </a:r>
            <a:r>
              <a:rPr lang="en-US" sz="3200" dirty="0" smtClean="0"/>
              <a:t>133 questions used to obtain a Total EQ</a:t>
            </a:r>
          </a:p>
          <a:p>
            <a:r>
              <a:rPr lang="en-US" sz="3200" dirty="0" smtClean="0"/>
              <a:t>Also gives 5 composite scale scores corresponding to the 5 main components of the model</a:t>
            </a:r>
          </a:p>
          <a:p>
            <a:r>
              <a:rPr lang="en-US" dirty="0" smtClean="0"/>
              <a:t>Not meant to measure personality traits or cognitive capacity</a:t>
            </a:r>
          </a:p>
          <a:p>
            <a:r>
              <a:rPr lang="en-US" dirty="0" smtClean="0"/>
              <a:t>Limitations</a:t>
            </a:r>
          </a:p>
          <a:p>
            <a:pPr lvl="1"/>
            <a:r>
              <a:rPr lang="en-US" dirty="0" smtClean="0"/>
              <a:t>Self-report measure</a:t>
            </a:r>
          </a:p>
          <a:p>
            <a:pPr lvl="1"/>
            <a:r>
              <a:rPr lang="en-US" dirty="0" smtClean="0"/>
              <a:t>Highly susceptible to faking</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Trait Model</a:t>
            </a:r>
            <a:endParaRPr lang="en-US" dirty="0"/>
          </a:p>
        </p:txBody>
      </p:sp>
      <p:sp>
        <p:nvSpPr>
          <p:cNvPr id="3" name="Content Placeholder 2"/>
          <p:cNvSpPr>
            <a:spLocks noGrp="1"/>
          </p:cNvSpPr>
          <p:nvPr>
            <p:ph idx="1"/>
          </p:nvPr>
        </p:nvSpPr>
        <p:spPr/>
        <p:txBody>
          <a:bodyPr/>
          <a:lstStyle/>
          <a:p>
            <a:r>
              <a:rPr lang="en-US" dirty="0" err="1" smtClean="0"/>
              <a:t>Petrides</a:t>
            </a:r>
            <a:r>
              <a:rPr lang="en-US" dirty="0" smtClean="0"/>
              <a:t> and colleagues</a:t>
            </a:r>
          </a:p>
          <a:p>
            <a:r>
              <a:rPr lang="en-US" dirty="0" smtClean="0"/>
              <a:t>"a constellation of emotional self-perceptions located at the lower levels of personality“</a:t>
            </a:r>
          </a:p>
          <a:p>
            <a:pPr lvl="1"/>
            <a:r>
              <a:rPr lang="en-US" dirty="0" smtClean="0"/>
              <a:t>Refers to an individual's self-perceptions of their emotional abilities</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p:txBody>
          <a:bodyPr>
            <a:normAutofit fontScale="92500" lnSpcReduction="20000"/>
          </a:bodyPr>
          <a:lstStyle/>
          <a:p>
            <a:r>
              <a:rPr lang="en-US" sz="3500" dirty="0" err="1" smtClean="0"/>
              <a:t>TEIQue</a:t>
            </a:r>
            <a:r>
              <a:rPr lang="en-US" sz="3500" dirty="0" smtClean="0"/>
              <a:t>: Trait Emotional Intelligence Questionnaire</a:t>
            </a:r>
          </a:p>
          <a:p>
            <a:pPr lvl="1"/>
            <a:r>
              <a:rPr lang="en-US" sz="3100" dirty="0" smtClean="0"/>
              <a:t>Self-report inventory</a:t>
            </a:r>
          </a:p>
          <a:p>
            <a:pPr lvl="1"/>
            <a:r>
              <a:rPr lang="en-US" sz="3100" dirty="0" smtClean="0"/>
              <a:t>15 subscales organized under 4 factors:</a:t>
            </a:r>
          </a:p>
          <a:p>
            <a:pPr lvl="2"/>
            <a:r>
              <a:rPr lang="en-US" sz="2700" dirty="0" smtClean="0"/>
              <a:t>Well-being</a:t>
            </a:r>
            <a:endParaRPr lang="en-US" sz="2700" dirty="0"/>
          </a:p>
          <a:p>
            <a:pPr lvl="2"/>
            <a:r>
              <a:rPr lang="en-US" sz="2700" dirty="0" smtClean="0"/>
              <a:t>Self-control</a:t>
            </a:r>
            <a:endParaRPr lang="en-US" sz="2700" dirty="0"/>
          </a:p>
          <a:p>
            <a:pPr lvl="2"/>
            <a:r>
              <a:rPr lang="en-US" sz="2700" dirty="0" smtClean="0"/>
              <a:t>Emotionality</a:t>
            </a:r>
            <a:endParaRPr lang="en-US" sz="2700" dirty="0"/>
          </a:p>
          <a:p>
            <a:pPr lvl="2"/>
            <a:r>
              <a:rPr lang="en-US" sz="2700" dirty="0" smtClean="0"/>
              <a:t>Sociability </a:t>
            </a:r>
            <a:endParaRPr lang="en-US" sz="2700" dirty="0"/>
          </a:p>
          <a:p>
            <a:r>
              <a:rPr lang="en-US" sz="3500" dirty="0" smtClean="0"/>
              <a:t>Along with scores for the subscales and main factors, a global trait EI score is also given</a:t>
            </a:r>
          </a:p>
          <a:p>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p:txBody>
          <a:bodyPr/>
          <a:lstStyle/>
          <a:p>
            <a:r>
              <a:rPr lang="en-US" dirty="0"/>
              <a:t>S</a:t>
            </a:r>
            <a:r>
              <a:rPr lang="en-US" dirty="0" smtClean="0"/>
              <a:t>cores were unrelated to nonverbal reasoning</a:t>
            </a:r>
          </a:p>
          <a:p>
            <a:r>
              <a:rPr lang="en-US" dirty="0" err="1" smtClean="0"/>
              <a:t>TEIQue</a:t>
            </a:r>
            <a:r>
              <a:rPr lang="en-US" dirty="0" smtClean="0"/>
              <a:t> scores were positively related to some of the Big Five personality  traits</a:t>
            </a:r>
          </a:p>
          <a:p>
            <a:pPr lvl="1"/>
            <a:r>
              <a:rPr lang="en-US" dirty="0" smtClean="0"/>
              <a:t>Positively related – Extraversion, Agreeableness, Openness, Conscientiousness</a:t>
            </a:r>
          </a:p>
          <a:p>
            <a:pPr lvl="1"/>
            <a:r>
              <a:rPr lang="en-US" dirty="0" smtClean="0"/>
              <a:t>Inversely related – Neuroticism</a:t>
            </a:r>
          </a:p>
          <a:p>
            <a:pPr>
              <a:buNone/>
            </a:pPr>
            <a:r>
              <a:rPr lang="en-US" dirty="0" smtClean="0"/>
              <a:t> </a:t>
            </a:r>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Criticisms of EI</a:t>
            </a:r>
            <a:endParaRPr lang="en-US" dirty="0"/>
          </a:p>
        </p:txBody>
      </p:sp>
      <p:sp>
        <p:nvSpPr>
          <p:cNvPr id="3" name="Content Placeholder 2"/>
          <p:cNvSpPr>
            <a:spLocks noGrp="1"/>
          </p:cNvSpPr>
          <p:nvPr>
            <p:ph idx="1"/>
          </p:nvPr>
        </p:nvSpPr>
        <p:spPr/>
        <p:txBody>
          <a:bodyPr>
            <a:normAutofit lnSpcReduction="10000"/>
          </a:bodyPr>
          <a:lstStyle/>
          <a:p>
            <a:r>
              <a:rPr lang="en-US" dirty="0" err="1" smtClean="0"/>
              <a:t>Eysenck</a:t>
            </a:r>
            <a:endParaRPr lang="en-US" dirty="0" smtClean="0"/>
          </a:p>
          <a:p>
            <a:pPr lvl="1"/>
            <a:r>
              <a:rPr lang="en-US" dirty="0" smtClean="0"/>
              <a:t>Assuming that EI is a type of intelligence</a:t>
            </a:r>
          </a:p>
          <a:p>
            <a:pPr lvl="1"/>
            <a:r>
              <a:rPr lang="en-US" dirty="0" smtClean="0"/>
              <a:t>No scientific basis</a:t>
            </a:r>
          </a:p>
          <a:p>
            <a:r>
              <a:rPr lang="en-US" dirty="0" smtClean="0"/>
              <a:t>Locke</a:t>
            </a:r>
          </a:p>
          <a:p>
            <a:pPr lvl="1"/>
            <a:r>
              <a:rPr lang="en-US" dirty="0"/>
              <a:t>M</a:t>
            </a:r>
            <a:r>
              <a:rPr lang="en-US" dirty="0" smtClean="0"/>
              <a:t>isinterpretation of the intelligence construct</a:t>
            </a:r>
          </a:p>
          <a:p>
            <a:pPr lvl="1"/>
            <a:r>
              <a:rPr lang="en-US" dirty="0"/>
              <a:t>I</a:t>
            </a:r>
            <a:r>
              <a:rPr lang="en-US" dirty="0" smtClean="0"/>
              <a:t>t is not another form or type of intelligence</a:t>
            </a:r>
          </a:p>
          <a:p>
            <a:r>
              <a:rPr lang="en-US" dirty="0" smtClean="0"/>
              <a:t>Add nothing of real value to the prediction of academic and work success</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OVERVIEW</a:t>
            </a:r>
            <a:endParaRPr lang="en-US" dirty="0"/>
          </a:p>
        </p:txBody>
      </p:sp>
      <p:sp>
        <p:nvSpPr>
          <p:cNvPr id="3" name="Content Placeholder 2"/>
          <p:cNvSpPr>
            <a:spLocks noGrp="1"/>
          </p:cNvSpPr>
          <p:nvPr>
            <p:ph idx="1"/>
          </p:nvPr>
        </p:nvSpPr>
        <p:spPr/>
        <p:txBody>
          <a:bodyPr>
            <a:normAutofit/>
          </a:bodyPr>
          <a:lstStyle/>
          <a:p>
            <a:r>
              <a:rPr lang="en-US" dirty="0" smtClean="0"/>
              <a:t>Definition of Emotional Intelligence (EI)</a:t>
            </a:r>
          </a:p>
          <a:p>
            <a:r>
              <a:rPr lang="en-US" dirty="0" smtClean="0"/>
              <a:t>Brief History</a:t>
            </a:r>
          </a:p>
          <a:p>
            <a:r>
              <a:rPr lang="en-US" dirty="0" smtClean="0"/>
              <a:t>EI Models and Measurement</a:t>
            </a:r>
          </a:p>
          <a:p>
            <a:pPr lvl="1"/>
            <a:r>
              <a:rPr lang="en-US" dirty="0" smtClean="0"/>
              <a:t>Ability Based Model</a:t>
            </a:r>
          </a:p>
          <a:p>
            <a:pPr lvl="1"/>
            <a:r>
              <a:rPr lang="en-US" dirty="0" smtClean="0"/>
              <a:t>Mixed Models</a:t>
            </a:r>
          </a:p>
          <a:p>
            <a:pPr lvl="1"/>
            <a:r>
              <a:rPr lang="en-US" dirty="0" smtClean="0"/>
              <a:t>Trait EI Model</a:t>
            </a:r>
          </a:p>
          <a:p>
            <a:r>
              <a:rPr lang="en-US" dirty="0" smtClean="0"/>
              <a:t>Criticisms of EI</a:t>
            </a:r>
          </a:p>
          <a:p>
            <a:r>
              <a:rPr lang="en-US" dirty="0" smtClean="0"/>
              <a:t>EI in the Workplace</a:t>
            </a:r>
          </a:p>
          <a:p>
            <a:endParaRPr lang="en-US" dirty="0" smtClean="0">
              <a:latin typeface="Papyrus" pitchFamily="66" charset="0"/>
            </a:endParaRPr>
          </a:p>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 in the Workplace</a:t>
            </a:r>
            <a:endParaRPr lang="en-US" dirty="0"/>
          </a:p>
        </p:txBody>
      </p:sp>
      <p:sp>
        <p:nvSpPr>
          <p:cNvPr id="3" name="Content Placeholder 2"/>
          <p:cNvSpPr>
            <a:spLocks noGrp="1"/>
          </p:cNvSpPr>
          <p:nvPr>
            <p:ph idx="1"/>
          </p:nvPr>
        </p:nvSpPr>
        <p:spPr/>
        <p:txBody>
          <a:bodyPr/>
          <a:lstStyle/>
          <a:p>
            <a:r>
              <a:rPr lang="en-US" dirty="0" smtClean="0"/>
              <a:t>Research of EI and job performance show mixed results</a:t>
            </a:r>
          </a:p>
          <a:p>
            <a:r>
              <a:rPr lang="en-US" dirty="0" smtClean="0"/>
              <a:t>Cote and Miners</a:t>
            </a:r>
          </a:p>
          <a:p>
            <a:r>
              <a:rPr lang="en-US" dirty="0"/>
              <a:t>C</a:t>
            </a:r>
            <a:r>
              <a:rPr lang="en-US" dirty="0" smtClean="0"/>
              <a:t>ompensatory model between EI and IQ</a:t>
            </a:r>
            <a:r>
              <a:rPr lang="en-US" dirty="0" smtClean="0"/>
              <a:t> </a:t>
            </a:r>
          </a:p>
          <a:p>
            <a:r>
              <a:rPr lang="en-US" dirty="0" smtClean="0"/>
              <a:t>The association between EI and job performance becomes more positive as cognitive intelligence decreases</a:t>
            </a:r>
            <a:endParaRPr lang="en-US" dirty="0" smtClean="0"/>
          </a:p>
          <a:p>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p:txBody>
          <a:bodyPr/>
          <a:lstStyle/>
          <a:p>
            <a:r>
              <a:rPr lang="en-US" dirty="0" smtClean="0"/>
              <a:t>EI is a readily used concept that people are becoming more and more familiar with</a:t>
            </a:r>
          </a:p>
          <a:p>
            <a:endParaRPr lang="en-US" dirty="0" smtClean="0"/>
          </a:p>
          <a:p>
            <a:r>
              <a:rPr lang="en-US" dirty="0" smtClean="0"/>
              <a:t>However, research does not support EI as having any </a:t>
            </a:r>
            <a:r>
              <a:rPr lang="en-US" smtClean="0"/>
              <a:t>practical value</a:t>
            </a:r>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pic>
        <p:nvPicPr>
          <p:cNvPr id="1026" name="Picture 2" descr="C:\Users\Katie\AppData\Local\Microsoft\Windows\Temporary Internet Files\Content.IE5\G34KW3H9\MC900434403[1].wmf"/>
          <p:cNvPicPr>
            <a:picLocks noGrp="1" noChangeAspect="1" noChangeArrowheads="1"/>
          </p:cNvPicPr>
          <p:nvPr>
            <p:ph idx="1"/>
          </p:nvPr>
        </p:nvPicPr>
        <p:blipFill>
          <a:blip r:embed="rId2" cstate="print"/>
          <a:stretch>
            <a:fillRect/>
          </a:stretch>
        </p:blipFill>
        <p:spPr bwMode="auto">
          <a:xfrm>
            <a:off x="3890962" y="3214687"/>
            <a:ext cx="1362075" cy="1908175"/>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Emotional Intelligence</a:t>
            </a:r>
            <a:endParaRPr lang="en-US" dirty="0"/>
          </a:p>
        </p:txBody>
      </p:sp>
      <p:sp>
        <p:nvSpPr>
          <p:cNvPr id="3" name="Content Placeholder 2"/>
          <p:cNvSpPr>
            <a:spLocks noGrp="1"/>
          </p:cNvSpPr>
          <p:nvPr>
            <p:ph idx="1"/>
          </p:nvPr>
        </p:nvSpPr>
        <p:spPr/>
        <p:txBody>
          <a:bodyPr/>
          <a:lstStyle/>
          <a:p>
            <a:r>
              <a:rPr lang="en-US" dirty="0"/>
              <a:t>A</a:t>
            </a:r>
            <a:r>
              <a:rPr lang="en-US" dirty="0" smtClean="0"/>
              <a:t> self-perceived ability to identify, assess, and control the emotions of oneself, of others, and of groups </a:t>
            </a:r>
          </a:p>
          <a:p>
            <a:r>
              <a:rPr lang="en-US" dirty="0" smtClean="0"/>
              <a:t>Consists of two dimensions</a:t>
            </a:r>
          </a:p>
          <a:p>
            <a:pPr lvl="1"/>
            <a:r>
              <a:rPr lang="en-US" dirty="0" smtClean="0"/>
              <a:t>Intrapersonal intelligence </a:t>
            </a:r>
            <a:endParaRPr lang="en-US" dirty="0"/>
          </a:p>
          <a:p>
            <a:pPr lvl="1"/>
            <a:r>
              <a:rPr lang="en-US" dirty="0" smtClean="0"/>
              <a:t>I</a:t>
            </a:r>
            <a:r>
              <a:rPr lang="en-US" dirty="0" smtClean="0"/>
              <a:t>nterpersonal intelligence</a:t>
            </a:r>
          </a:p>
          <a:p>
            <a:pPr lvl="2"/>
            <a:r>
              <a:rPr lang="en-US" dirty="0" smtClean="0"/>
              <a:t>Howard Gardner (1983)</a:t>
            </a:r>
          </a:p>
          <a:p>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 of EI</a:t>
            </a:r>
            <a:endParaRPr lang="en-US" dirty="0"/>
          </a:p>
        </p:txBody>
      </p:sp>
      <p:sp>
        <p:nvSpPr>
          <p:cNvPr id="3" name="Content Placeholder 2"/>
          <p:cNvSpPr>
            <a:spLocks noGrp="1"/>
          </p:cNvSpPr>
          <p:nvPr>
            <p:ph idx="1"/>
          </p:nvPr>
        </p:nvSpPr>
        <p:spPr/>
        <p:txBody>
          <a:bodyPr>
            <a:normAutofit lnSpcReduction="10000"/>
          </a:bodyPr>
          <a:lstStyle/>
          <a:p>
            <a:r>
              <a:rPr lang="en-US" dirty="0" smtClean="0"/>
              <a:t>Darwin (1870s)</a:t>
            </a:r>
          </a:p>
          <a:p>
            <a:pPr lvl="1"/>
            <a:r>
              <a:rPr lang="en-US" dirty="0" smtClean="0"/>
              <a:t>Role of emotional expression for survival</a:t>
            </a:r>
          </a:p>
          <a:p>
            <a:r>
              <a:rPr lang="en-US" dirty="0" smtClean="0"/>
              <a:t>E.L. Thorndike (1920)</a:t>
            </a:r>
          </a:p>
          <a:p>
            <a:pPr lvl="1"/>
            <a:r>
              <a:rPr lang="en-US" dirty="0" smtClean="0"/>
              <a:t>Social intelligence </a:t>
            </a:r>
          </a:p>
          <a:p>
            <a:r>
              <a:rPr lang="en-US" dirty="0" smtClean="0"/>
              <a:t>David Wechsler (1940)</a:t>
            </a:r>
          </a:p>
          <a:p>
            <a:pPr lvl="1"/>
            <a:r>
              <a:rPr lang="en-US" dirty="0" smtClean="0"/>
              <a:t>Influence of non-intellectual factors on intelligent behavior</a:t>
            </a:r>
          </a:p>
          <a:p>
            <a:r>
              <a:rPr lang="en-US" dirty="0" smtClean="0"/>
              <a:t>Daniel </a:t>
            </a:r>
            <a:r>
              <a:rPr lang="en-US" dirty="0" err="1" smtClean="0"/>
              <a:t>Goleman</a:t>
            </a:r>
            <a:endParaRPr lang="en-US" dirty="0"/>
          </a:p>
          <a:p>
            <a:pPr lvl="1"/>
            <a:r>
              <a:rPr lang="en-US" i="1" dirty="0" smtClean="0"/>
              <a:t>Emotional Intelligence: Why It Can Matter More Than IQ</a:t>
            </a:r>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Models </a:t>
            </a:r>
            <a:endParaRPr lang="en-US" dirty="0"/>
          </a:p>
        </p:txBody>
      </p:sp>
      <p:sp>
        <p:nvSpPr>
          <p:cNvPr id="3" name="Content Placeholder 2"/>
          <p:cNvSpPr>
            <a:spLocks noGrp="1"/>
          </p:cNvSpPr>
          <p:nvPr>
            <p:ph idx="1"/>
          </p:nvPr>
        </p:nvSpPr>
        <p:spPr/>
        <p:txBody>
          <a:bodyPr/>
          <a:lstStyle/>
          <a:p>
            <a:r>
              <a:rPr lang="en-US" dirty="0" smtClean="0"/>
              <a:t>Ability Based Model</a:t>
            </a:r>
          </a:p>
          <a:p>
            <a:endParaRPr lang="en-US" dirty="0"/>
          </a:p>
          <a:p>
            <a:r>
              <a:rPr lang="en-US" dirty="0" smtClean="0"/>
              <a:t>Trait EI Model</a:t>
            </a:r>
          </a:p>
          <a:p>
            <a:endParaRPr lang="en-US" dirty="0"/>
          </a:p>
          <a:p>
            <a:r>
              <a:rPr lang="en-US" dirty="0" smtClean="0"/>
              <a:t>Mixed Models</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Based Model</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Peter </a:t>
            </a:r>
            <a:r>
              <a:rPr lang="en-US" dirty="0" err="1" smtClean="0"/>
              <a:t>Salovey</a:t>
            </a:r>
            <a:r>
              <a:rPr lang="en-US" dirty="0" smtClean="0"/>
              <a:t> and John D. Mayer</a:t>
            </a:r>
          </a:p>
          <a:p>
            <a:pPr lvl="1"/>
            <a:r>
              <a:rPr lang="en-US" dirty="0" smtClean="0"/>
              <a:t>“the ability to perceive emotion, integrate emotion to facilitate thought, understand emotions, and to regulate emotions to promote personal growth”</a:t>
            </a:r>
          </a:p>
          <a:p>
            <a:r>
              <a:rPr lang="en-US" dirty="0" smtClean="0"/>
              <a:t>Views emotions as useful sources of information that help us to make sense of and navigate the social environment. </a:t>
            </a:r>
            <a:endParaRPr lang="en-US" dirty="0"/>
          </a:p>
          <a:p>
            <a:r>
              <a:rPr lang="en-US" dirty="0" smtClean="0"/>
              <a:t>Individuals vary in their ability to process information of an emotional nature and in their ability to relate emotional processing to a wider cognition.</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Ability Based Model</a:t>
            </a:r>
            <a:endParaRPr lang="en-US" dirty="0"/>
          </a:p>
        </p:txBody>
      </p:sp>
      <p:sp>
        <p:nvSpPr>
          <p:cNvPr id="3" name="Content Placeholder 2"/>
          <p:cNvSpPr>
            <a:spLocks noGrp="1"/>
          </p:cNvSpPr>
          <p:nvPr>
            <p:ph idx="1"/>
          </p:nvPr>
        </p:nvSpPr>
        <p:spPr/>
        <p:txBody>
          <a:bodyPr/>
          <a:lstStyle/>
          <a:p>
            <a:r>
              <a:rPr lang="en-US" dirty="0" smtClean="0"/>
              <a:t>According to this model, EI includes four types of abilities:</a:t>
            </a:r>
          </a:p>
          <a:p>
            <a:r>
              <a:rPr lang="en-US" dirty="0" smtClean="0"/>
              <a:t>Perceiving emotions </a:t>
            </a:r>
          </a:p>
          <a:p>
            <a:r>
              <a:rPr lang="en-US" dirty="0" smtClean="0"/>
              <a:t>Using emotions </a:t>
            </a:r>
          </a:p>
          <a:p>
            <a:r>
              <a:rPr lang="en-US" dirty="0" smtClean="0"/>
              <a:t>Understanding emotions </a:t>
            </a:r>
          </a:p>
          <a:p>
            <a:r>
              <a:rPr lang="en-US" dirty="0" smtClean="0"/>
              <a:t>Managing emotions </a:t>
            </a: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a:t>
            </a:r>
            <a:endParaRPr lang="en-US" dirty="0"/>
          </a:p>
        </p:txBody>
      </p:sp>
      <p:sp>
        <p:nvSpPr>
          <p:cNvPr id="3" name="Content Placeholder 2"/>
          <p:cNvSpPr>
            <a:spLocks noGrp="1"/>
          </p:cNvSpPr>
          <p:nvPr>
            <p:ph idx="1"/>
          </p:nvPr>
        </p:nvSpPr>
        <p:spPr/>
        <p:txBody>
          <a:bodyPr/>
          <a:lstStyle/>
          <a:p>
            <a:r>
              <a:rPr lang="en-US" dirty="0" smtClean="0">
                <a:latin typeface="Calibri" pitchFamily="34" charset="0"/>
                <a:cs typeface="Calibri" pitchFamily="34" charset="0"/>
              </a:rPr>
              <a:t>MSCEIT: Mayer-</a:t>
            </a:r>
            <a:r>
              <a:rPr lang="en-US" dirty="0" err="1" smtClean="0">
                <a:latin typeface="Calibri" pitchFamily="34" charset="0"/>
                <a:cs typeface="Calibri" pitchFamily="34" charset="0"/>
              </a:rPr>
              <a:t>Salovey</a:t>
            </a:r>
            <a:r>
              <a:rPr lang="en-US" dirty="0" smtClean="0">
                <a:latin typeface="Calibri" pitchFamily="34" charset="0"/>
                <a:cs typeface="Calibri" pitchFamily="34" charset="0"/>
              </a:rPr>
              <a:t>-Caruso Emotional Intelligence Test</a:t>
            </a:r>
          </a:p>
          <a:p>
            <a:pPr marL="742950" lvl="2" indent="-342900"/>
            <a:r>
              <a:rPr lang="en-US" dirty="0" smtClean="0">
                <a:latin typeface="Calibri" pitchFamily="34" charset="0"/>
                <a:cs typeface="Calibri" pitchFamily="34" charset="0"/>
              </a:rPr>
              <a:t>Based on a series of emotion-based problem-solving items</a:t>
            </a:r>
          </a:p>
          <a:p>
            <a:pPr marL="742950" lvl="2" indent="-342900"/>
            <a:r>
              <a:rPr lang="en-US" dirty="0" smtClean="0">
                <a:latin typeface="Calibri" pitchFamily="34" charset="0"/>
                <a:cs typeface="Calibri" pitchFamily="34" charset="0"/>
              </a:rPr>
              <a:t>Tests individual’s abilities on each of the four branches of emotional intelligence</a:t>
            </a:r>
          </a:p>
          <a:p>
            <a:pPr marL="742950" lvl="2" indent="-342900"/>
            <a:r>
              <a:rPr lang="en-US" dirty="0" smtClean="0">
                <a:latin typeface="Calibri" pitchFamily="34" charset="0"/>
                <a:cs typeface="Calibri" pitchFamily="34" charset="0"/>
              </a:rPr>
              <a:t>Scores are generated for each of the four branches as well as a total score</a:t>
            </a:r>
          </a:p>
          <a:p>
            <a:pPr marL="342900" lvl="1" indent="-342900">
              <a:buFont typeface="Arial" pitchFamily="34" charset="0"/>
              <a:buChar char="•"/>
            </a:pPr>
            <a:endParaRPr lang="en-US" dirty="0" smtClean="0">
              <a:latin typeface="Papyrus" pitchFamily="66" charset="0"/>
            </a:endParaRPr>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Measurement (Scoring)</a:t>
            </a:r>
            <a:endParaRPr lang="en-US" dirty="0"/>
          </a:p>
        </p:txBody>
      </p:sp>
      <p:sp>
        <p:nvSpPr>
          <p:cNvPr id="3" name="Content Placeholder 2"/>
          <p:cNvSpPr>
            <a:spLocks noGrp="1"/>
          </p:cNvSpPr>
          <p:nvPr>
            <p:ph idx="1"/>
          </p:nvPr>
        </p:nvSpPr>
        <p:spPr/>
        <p:txBody>
          <a:bodyPr>
            <a:normAutofit/>
          </a:bodyPr>
          <a:lstStyle/>
          <a:p>
            <a:pPr marL="342900" lvl="1" indent="-342900">
              <a:buFont typeface="Arial" pitchFamily="34" charset="0"/>
              <a:buChar char="•"/>
            </a:pPr>
            <a:r>
              <a:rPr lang="en-US" sz="3200" dirty="0" smtClean="0"/>
              <a:t>Individual’s responses compared to those provided by worldwide sample of respondents</a:t>
            </a:r>
          </a:p>
          <a:p>
            <a:pPr marL="342900" lvl="1" indent="-342900">
              <a:buFont typeface="Arial" pitchFamily="34" charset="0"/>
              <a:buChar char="•"/>
            </a:pPr>
            <a:r>
              <a:rPr lang="en-US" sz="3200" dirty="0"/>
              <a:t>C</a:t>
            </a:r>
            <a:r>
              <a:rPr lang="en-US" sz="3200" dirty="0" smtClean="0"/>
              <a:t>an also be expert-scored</a:t>
            </a:r>
          </a:p>
          <a:p>
            <a:pPr marL="342900" lvl="1" indent="-342900">
              <a:buFont typeface="Arial" pitchFamily="34" charset="0"/>
              <a:buChar char="•"/>
            </a:pPr>
            <a:r>
              <a:rPr lang="en-US" sz="3200" dirty="0" smtClean="0"/>
              <a:t>Problem:</a:t>
            </a:r>
          </a:p>
          <a:p>
            <a:pPr marL="742950" lvl="2" indent="-342900"/>
            <a:r>
              <a:rPr lang="en-US" dirty="0"/>
              <a:t>I</a:t>
            </a:r>
            <a:r>
              <a:rPr lang="en-US" dirty="0" smtClean="0"/>
              <a:t>tems do not have objectively correct responses</a:t>
            </a: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1743</TotalTime>
  <Words>1717</Words>
  <Application>Microsoft Office PowerPoint</Application>
  <PresentationFormat>On-screen Show (4:3)</PresentationFormat>
  <Paragraphs>191</Paragraphs>
  <Slides>22</Slides>
  <Notes>17</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Verve</vt:lpstr>
      <vt:lpstr>Emotional Intelligence</vt:lpstr>
      <vt:lpstr>OVERVIEW</vt:lpstr>
      <vt:lpstr>Emotional Intelligence</vt:lpstr>
      <vt:lpstr>History of EI</vt:lpstr>
      <vt:lpstr>Models </vt:lpstr>
      <vt:lpstr>Ability Based Model</vt:lpstr>
      <vt:lpstr>Ability Based Model</vt:lpstr>
      <vt:lpstr>Measurement</vt:lpstr>
      <vt:lpstr>Measurement (Scoring)</vt:lpstr>
      <vt:lpstr>Mixed Models</vt:lpstr>
      <vt:lpstr>Emotional Competencies</vt:lpstr>
      <vt:lpstr>Emotional Competencies</vt:lpstr>
      <vt:lpstr>Measurement</vt:lpstr>
      <vt:lpstr>Measurement</vt:lpstr>
      <vt:lpstr>Measurement</vt:lpstr>
      <vt:lpstr>Trait Model</vt:lpstr>
      <vt:lpstr>Measurement</vt:lpstr>
      <vt:lpstr>Measurement</vt:lpstr>
      <vt:lpstr>Criticisms of EI</vt:lpstr>
      <vt:lpstr>EI in the Workplace</vt:lpstr>
      <vt:lpstr>Conclusions</vt:lpstr>
      <vt:lpstr>Questions</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Katie</dc:creator>
  <cp:lastModifiedBy>Katie</cp:lastModifiedBy>
  <cp:revision>34</cp:revision>
  <dcterms:created xsi:type="dcterms:W3CDTF">2011-03-19T20:19:04Z</dcterms:created>
  <dcterms:modified xsi:type="dcterms:W3CDTF">2011-03-21T01:22:49Z</dcterms:modified>
</cp:coreProperties>
</file>