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85" r:id="rId16"/>
    <p:sldId id="270" r:id="rId17"/>
    <p:sldId id="271" r:id="rId18"/>
    <p:sldId id="272" r:id="rId19"/>
    <p:sldId id="273" r:id="rId20"/>
    <p:sldId id="275" r:id="rId21"/>
    <p:sldId id="276" r:id="rId22"/>
    <p:sldId id="277" r:id="rId23"/>
    <p:sldId id="278" r:id="rId24"/>
    <p:sldId id="284" r:id="rId25"/>
    <p:sldId id="279" r:id="rId26"/>
    <p:sldId id="280" r:id="rId27"/>
    <p:sldId id="281" r:id="rId28"/>
    <p:sldId id="282" r:id="rId29"/>
    <p:sldId id="283" r:id="rId30"/>
    <p:sldId id="286" r:id="rId31"/>
    <p:sldId id="296" r:id="rId32"/>
    <p:sldId id="297" r:id="rId33"/>
    <p:sldId id="298" r:id="rId34"/>
    <p:sldId id="299" r:id="rId35"/>
    <p:sldId id="300" r:id="rId36"/>
    <p:sldId id="287" r:id="rId37"/>
    <p:sldId id="288" r:id="rId38"/>
    <p:sldId id="289" r:id="rId39"/>
    <p:sldId id="290" r:id="rId40"/>
    <p:sldId id="291" r:id="rId41"/>
    <p:sldId id="292" r:id="rId42"/>
    <p:sldId id="293" r:id="rId43"/>
    <p:sldId id="294" r:id="rId44"/>
    <p:sldId id="295" r:id="rId45"/>
    <p:sldId id="301" r:id="rId46"/>
    <p:sldId id="302" r:id="rId4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p:cViewPr varScale="1">
        <p:scale>
          <a:sx n="106" d="100"/>
          <a:sy n="106" d="100"/>
        </p:scale>
        <p:origin x="-11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565CB36-6F74-424A-8645-ABC376AE2FAD}" type="datetimeFigureOut">
              <a:rPr lang="en-US"/>
              <a:pPr>
                <a:defRPr/>
              </a:pPr>
              <a:t>3/4/2009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2D20578-EE63-4C9B-8002-D8C70F27CB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Gardner’s View: traditional types of intelligence, such as IQ, fail to fully explain cognitive ability</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CADA9A-E1CC-4D49-93B3-C1AD0456C4E5}" type="slidenum">
              <a:rPr lang="en-US"/>
              <a:pPr fontAlgn="base">
                <a:spcBef>
                  <a:spcPct val="0"/>
                </a:spcBef>
                <a:spcAft>
                  <a:spcPct val="0"/>
                </a:spcAft>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E2D331-25FE-459C-BCC3-1CBB05694850}" type="slidenum">
              <a:rPr lang="en-US"/>
              <a:pPr fontAlgn="base">
                <a:spcBef>
                  <a:spcPct val="0"/>
                </a:spcBef>
                <a:spcAft>
                  <a:spcPct val="0"/>
                </a:spcAft>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CF35D1-B705-475E-94B2-36C58C18AC1D}" type="slidenum">
              <a:rPr lang="en-US"/>
              <a:pPr fontAlgn="base">
                <a:spcBef>
                  <a:spcPct val="0"/>
                </a:spcBef>
                <a:spcAft>
                  <a:spcPct val="0"/>
                </a:spcAft>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EE801E-8356-47FB-B841-33E692B0BDB5}" type="slidenum">
              <a:rPr lang="en-US"/>
              <a:pPr fontAlgn="base">
                <a:spcBef>
                  <a:spcPct val="0"/>
                </a:spcBef>
                <a:spcAft>
                  <a:spcPct val="0"/>
                </a:spcAft>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Long Form = 153 items</a:t>
            </a:r>
          </a:p>
          <a:p>
            <a:pPr>
              <a:spcBef>
                <a:spcPct val="0"/>
              </a:spcBef>
            </a:pPr>
            <a:r>
              <a:rPr lang="en-US" smtClean="0"/>
              <a:t>Short Form = 30 items</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C4B741-4CF5-4A5C-8154-E97ADF96B7BB}" type="slidenum">
              <a:rPr lang="en-US"/>
              <a:pPr fontAlgn="base">
                <a:spcBef>
                  <a:spcPct val="0"/>
                </a:spcBef>
                <a:spcAft>
                  <a:spcPct val="0"/>
                </a:spcAft>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Goleman’s model has been criticized in the research literature as mere pop-psychology</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C65303-5681-4CC8-B5C5-70CE155E8DEF}" type="slidenum">
              <a:rPr lang="en-US"/>
              <a:pPr fontAlgn="base">
                <a:spcBef>
                  <a:spcPct val="0"/>
                </a:spcBef>
                <a:spcAft>
                  <a:spcPct val="0"/>
                </a:spcAft>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Problems: self-report…highly susceptible to faking</a:t>
            </a: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2F4612-F229-4FB9-A3F3-ADE4CD2B5D1F}" type="slidenum">
              <a:rPr lang="en-US"/>
              <a:pPr fontAlgn="base">
                <a:spcBef>
                  <a:spcPct val="0"/>
                </a:spcBef>
                <a:spcAft>
                  <a:spcPct val="0"/>
                </a:spcAft>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NOTEWORTHY: there were no racial or ethnic differences</a:t>
            </a:r>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625BC0-7D97-46DD-A745-248A8049CCB5}" type="slidenum">
              <a:rPr lang="en-US"/>
              <a:pPr fontAlgn="base">
                <a:spcBef>
                  <a:spcPct val="0"/>
                </a:spcBef>
                <a:spcAft>
                  <a:spcPct val="0"/>
                </a:spcAft>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A366693-EAE6-4423-8BB3-6075B114B66D}" type="datetimeFigureOut">
              <a:rPr lang="en-US"/>
              <a:pPr>
                <a:defRPr/>
              </a:pPr>
              <a:t>3/4/2009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F5ABFF-2C64-44FE-8F52-927C01D03B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D8BCD6-11B6-41E3-9C5C-CAF95FF0BC94}" type="datetimeFigureOut">
              <a:rPr lang="en-US"/>
              <a:pPr>
                <a:defRPr/>
              </a:pPr>
              <a:t>3/4/2009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D6FD15-2256-4243-8D03-4A0EAF4193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7ED6BF-7676-4632-9549-502B4CE0F2B9}" type="datetimeFigureOut">
              <a:rPr lang="en-US"/>
              <a:pPr>
                <a:defRPr/>
              </a:pPr>
              <a:t>3/4/2009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9450E4-41AF-49DE-90B9-D7C84C426F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EABBDB-0971-4220-9ABE-4D3A704072AE}" type="datetimeFigureOut">
              <a:rPr lang="en-US"/>
              <a:pPr>
                <a:defRPr/>
              </a:pPr>
              <a:t>3/4/2009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A82DDE-D77C-40E8-8C51-FAF472D0D00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1390C3-3BA0-4440-9D60-9A0D16F86069}" type="datetimeFigureOut">
              <a:rPr lang="en-US"/>
              <a:pPr>
                <a:defRPr/>
              </a:pPr>
              <a:t>3/4/2009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2C9E91-B6B7-4737-835D-B9B37D13715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1C20797-A33F-477B-B9BE-DA5D38708572}" type="datetimeFigureOut">
              <a:rPr lang="en-US"/>
              <a:pPr>
                <a:defRPr/>
              </a:pPr>
              <a:t>3/4/2009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685A46-D693-4F67-8FD2-ADABF2E17E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EF27ED7-2C77-4AC1-97FF-37C52B0060CC}" type="datetimeFigureOut">
              <a:rPr lang="en-US"/>
              <a:pPr>
                <a:defRPr/>
              </a:pPr>
              <a:t>3/4/2009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4FA84FF-E410-4B05-B4F4-66330DB6FA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1001B63-6A55-460C-A8CE-C0DC2DA76B48}" type="datetimeFigureOut">
              <a:rPr lang="en-US"/>
              <a:pPr>
                <a:defRPr/>
              </a:pPr>
              <a:t>3/4/2009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887DBE7-DCF7-4B24-BB5A-9F3DBD634C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297E31-702D-4F3E-9D9D-2120AC0A087E}" type="datetimeFigureOut">
              <a:rPr lang="en-US"/>
              <a:pPr>
                <a:defRPr/>
              </a:pPr>
              <a:t>3/4/2009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BE04BE5-837D-4558-91FD-7CA8191770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B7A2D3-4C7C-4A52-9800-1E81A96F6D80}" type="datetimeFigureOut">
              <a:rPr lang="en-US"/>
              <a:pPr>
                <a:defRPr/>
              </a:pPr>
              <a:t>3/4/2009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347E17-0D7A-4171-B9B5-E7E6DD8C2B7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600A61-F9AE-4B1C-A2A8-24BB28D76C65}" type="datetimeFigureOut">
              <a:rPr lang="en-US"/>
              <a:pPr>
                <a:defRPr/>
              </a:pPr>
              <a:t>3/4/2009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70EFE7-7AF2-4F7A-9C02-7EB048BAA7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8241610-5A3C-4756-8C83-98E59069BB0F}" type="datetimeFigureOut">
              <a:rPr lang="en-US"/>
              <a:pPr>
                <a:defRPr/>
              </a:pPr>
              <a:t>3/4/2009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E09C759-8CE6-419E-8115-D9E5D826FAB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ebhome.idirect.com/~kehamilt/ipsyeq.html" TargetMode="External"/><Relationship Id="rId2" Type="http://schemas.openxmlformats.org/officeDocument/2006/relationships/hyperlink" Target="http://www.eiconsortium.org/measures/teique.html" TargetMode="External"/><Relationship Id="rId1" Type="http://schemas.openxmlformats.org/officeDocument/2006/relationships/slideLayout" Target="../slideLayouts/slideLayout2.xml"/><Relationship Id="rId6" Type="http://schemas.openxmlformats.org/officeDocument/2006/relationships/hyperlink" Target="http://www.indiana.edu/~intell/ethorndike.shtml" TargetMode="External"/><Relationship Id="rId5" Type="http://schemas.openxmlformats.org/officeDocument/2006/relationships/hyperlink" Target="http://en.wikipedia.orgwikiEmotional_intelligence" TargetMode="External"/><Relationship Id="rId4" Type="http://schemas.openxmlformats.org/officeDocument/2006/relationships/hyperlink" Target="http://www.eiconsortium.org/measures/eqi.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5"/>
          <p:cNvSpPr>
            <a:spLocks noGrp="1"/>
          </p:cNvSpPr>
          <p:nvPr>
            <p:ph type="ctrTitle"/>
          </p:nvPr>
        </p:nvSpPr>
        <p:spPr>
          <a:xfrm>
            <a:off x="685800" y="609600"/>
            <a:ext cx="7772400" cy="2590800"/>
          </a:xfrm>
        </p:spPr>
        <p:txBody>
          <a:bodyPr/>
          <a:lstStyle/>
          <a:p>
            <a:r>
              <a:rPr lang="en-US" sz="5600" b="1" smtClean="0">
                <a:latin typeface="Papyrus" pitchFamily="66" charset="0"/>
              </a:rPr>
              <a:t>Emotional Intelligence</a:t>
            </a:r>
          </a:p>
        </p:txBody>
      </p:sp>
      <p:sp>
        <p:nvSpPr>
          <p:cNvPr id="7" name="Subtitle 6"/>
          <p:cNvSpPr>
            <a:spLocks noGrp="1"/>
          </p:cNvSpPr>
          <p:nvPr>
            <p:ph type="subTitle" idx="1"/>
          </p:nvPr>
        </p:nvSpPr>
        <p:spPr>
          <a:xfrm>
            <a:off x="381000" y="3886200"/>
            <a:ext cx="4381500" cy="1752600"/>
          </a:xfrm>
        </p:spPr>
        <p:txBody>
          <a:bodyPr rtlCol="0">
            <a:normAutofit/>
          </a:bodyPr>
          <a:lstStyle/>
          <a:p>
            <a:pPr fontAlgn="auto">
              <a:spcAft>
                <a:spcPts val="0"/>
              </a:spcAft>
              <a:buFont typeface="Arial"/>
              <a:buNone/>
              <a:defRPr/>
            </a:pPr>
            <a:r>
              <a:rPr lang="en-US" sz="2800" dirty="0" smtClean="0">
                <a:latin typeface="Papyrus"/>
                <a:cs typeface="Papyrus"/>
              </a:rPr>
              <a:t>Ashley Bartholomew</a:t>
            </a:r>
          </a:p>
          <a:p>
            <a:pPr fontAlgn="auto">
              <a:spcAft>
                <a:spcPts val="0"/>
              </a:spcAft>
              <a:buFont typeface="Arial"/>
              <a:buNone/>
              <a:defRPr/>
            </a:pPr>
            <a:r>
              <a:rPr lang="en-US" sz="2800" dirty="0" smtClean="0">
                <a:latin typeface="Papyrus"/>
                <a:cs typeface="Papyrus"/>
              </a:rPr>
              <a:t>Cory Burton</a:t>
            </a:r>
          </a:p>
          <a:p>
            <a:pPr fontAlgn="auto">
              <a:spcAft>
                <a:spcPts val="0"/>
              </a:spcAft>
              <a:buFont typeface="Arial"/>
              <a:buNone/>
              <a:defRPr/>
            </a:pPr>
            <a:r>
              <a:rPr lang="en-US" sz="2800" dirty="0" smtClean="0">
                <a:latin typeface="Papyrus"/>
                <a:cs typeface="Papyrus"/>
              </a:rPr>
              <a:t>Ashley Dickens-York</a:t>
            </a:r>
            <a:endParaRPr lang="en-US" sz="2800" dirty="0">
              <a:latin typeface="Papyrus"/>
              <a:cs typeface="Papyrus"/>
            </a:endParaRPr>
          </a:p>
        </p:txBody>
      </p:sp>
      <p:pic>
        <p:nvPicPr>
          <p:cNvPr id="14339" name="Picture 8" descr="Picture 3.png"/>
          <p:cNvPicPr>
            <a:picLocks noChangeAspect="1"/>
          </p:cNvPicPr>
          <p:nvPr/>
        </p:nvPicPr>
        <p:blipFill>
          <a:blip r:embed="rId2"/>
          <a:srcRect/>
          <a:stretch>
            <a:fillRect/>
          </a:stretch>
        </p:blipFill>
        <p:spPr bwMode="auto">
          <a:xfrm>
            <a:off x="4762500" y="3200400"/>
            <a:ext cx="4381500" cy="306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latin typeface="Papyrus" pitchFamily="66" charset="0"/>
              </a:rPr>
              <a:t>Ability Based EI: Assumptions</a:t>
            </a:r>
            <a:endParaRPr lang="en-US" smtClean="0"/>
          </a:p>
        </p:txBody>
      </p:sp>
      <p:sp>
        <p:nvSpPr>
          <p:cNvPr id="24578"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Individuals vary:</a:t>
            </a:r>
          </a:p>
          <a:p>
            <a:pPr lvl="1">
              <a:buSzPct val="50000"/>
              <a:buFont typeface="Wingdings" pitchFamily="2" charset="2"/>
              <a:buChar char="Ø"/>
            </a:pPr>
            <a:r>
              <a:rPr lang="en-US" smtClean="0">
                <a:latin typeface="Papyrus" pitchFamily="66" charset="0"/>
              </a:rPr>
              <a:t> In their ability to process information of an emotional nature</a:t>
            </a:r>
          </a:p>
          <a:p>
            <a:pPr lvl="1">
              <a:buSzPct val="50000"/>
              <a:buFont typeface="Wingdings" pitchFamily="2" charset="2"/>
              <a:buChar char="Ø"/>
            </a:pPr>
            <a:r>
              <a:rPr lang="en-US" smtClean="0">
                <a:latin typeface="Papyrus" pitchFamily="66" charset="0"/>
              </a:rPr>
              <a:t>In their ability to relate emotional processing to a wider cognition</a:t>
            </a:r>
          </a:p>
          <a:p>
            <a:pPr lvl="1">
              <a:buSzPct val="50000"/>
              <a:buFont typeface="Arial" charset="0"/>
              <a:buNone/>
            </a:pPr>
            <a:endParaRPr lang="en-US" smtClean="0">
              <a:latin typeface="Papyrus" pitchFamily="66" charset="0"/>
            </a:endParaRPr>
          </a:p>
          <a:p>
            <a:pPr>
              <a:buSzPct val="50000"/>
              <a:buFont typeface="Wingdings" pitchFamily="2" charset="2"/>
              <a:buChar char="u"/>
            </a:pPr>
            <a:r>
              <a:rPr lang="en-US" smtClean="0">
                <a:latin typeface="Papyrus" pitchFamily="66" charset="0"/>
              </a:rPr>
              <a:t>These abilities manifest in certain adaptive behaviors</a:t>
            </a:r>
            <a:endParaRPr lang="en-US" sz="1200" smtClean="0">
              <a:latin typeface="Papyrus" pitchFamily="66" charset="0"/>
            </a:endParaRPr>
          </a:p>
          <a:p>
            <a:pPr>
              <a:buSzPct val="50000"/>
              <a:buFont typeface="Wingdings" pitchFamily="2" charset="2"/>
              <a:buChar char="u"/>
            </a:pPr>
            <a:endParaRPr lang="en-US" sz="1200" smtClean="0">
              <a:latin typeface="Papyrus" pitchFamily="66" charset="0"/>
            </a:endParaRPr>
          </a:p>
          <a:p>
            <a:pPr>
              <a:buSzPct val="50000"/>
              <a:buFont typeface="Wingdings" pitchFamily="2" charset="2"/>
              <a:buChar char="u"/>
            </a:pPr>
            <a:endParaRPr lang="en-US" sz="1200" smtClean="0">
              <a:latin typeface="Papyrus" pitchFamily="66" charset="0"/>
            </a:endParaRPr>
          </a:p>
          <a:p>
            <a:pPr>
              <a:buSzPct val="50000"/>
              <a:buFont typeface="Wingdings" pitchFamily="2" charset="2"/>
              <a:buChar char="u"/>
            </a:pPr>
            <a:endParaRPr lang="en-US" sz="1200" smtClean="0">
              <a:latin typeface="Papyrus" pitchFamily="66" charset="0"/>
            </a:endParaRPr>
          </a:p>
          <a:p>
            <a:pPr algn="r">
              <a:buSzPct val="50000"/>
              <a:buFont typeface="Arial" charset="0"/>
              <a:buNone/>
            </a:pPr>
            <a:endParaRPr lang="en-US" sz="1200" smtClean="0">
              <a:latin typeface="Papyrus" pitchFamily="66" charset="0"/>
            </a:endParaRPr>
          </a:p>
          <a:p>
            <a:pPr algn="r">
              <a:buSzPct val="50000"/>
              <a:buFont typeface="Arial" charset="0"/>
              <a:buNone/>
            </a:pPr>
            <a:r>
              <a:rPr lang="en-US" sz="1200" smtClean="0">
                <a:latin typeface="Papyrus" pitchFamily="66" charset="0"/>
              </a:rPr>
              <a:t>**</a:t>
            </a:r>
            <a:endParaRPr lang="en-US" smtClean="0">
              <a:latin typeface="Papyrus" pitchFamily="66" charset="0"/>
            </a:endParaRPr>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latin typeface="Papyrus" pitchFamily="66" charset="0"/>
              </a:rPr>
              <a:t>Ability Based EI: Assumptions</a:t>
            </a:r>
          </a:p>
        </p:txBody>
      </p:sp>
      <p:sp>
        <p:nvSpPr>
          <p:cNvPr id="3" name="Content Placeholder 2"/>
          <p:cNvSpPr>
            <a:spLocks noGrp="1"/>
          </p:cNvSpPr>
          <p:nvPr>
            <p:ph idx="1"/>
          </p:nvPr>
        </p:nvSpPr>
        <p:spPr>
          <a:xfrm>
            <a:off x="457200" y="1600200"/>
            <a:ext cx="8229600" cy="5257800"/>
          </a:xfrm>
        </p:spPr>
        <p:txBody>
          <a:bodyPr rtlCol="0">
            <a:normAutofit fontScale="92500" lnSpcReduction="20000"/>
          </a:bodyPr>
          <a:lstStyle/>
          <a:p>
            <a:pPr fontAlgn="auto">
              <a:spcAft>
                <a:spcPts val="0"/>
              </a:spcAft>
              <a:buSzPct val="50000"/>
              <a:buFont typeface="Wingdings" charset="2"/>
              <a:buChar char="u"/>
              <a:defRPr/>
            </a:pPr>
            <a:endParaRPr lang="en-US" dirty="0" smtClean="0">
              <a:latin typeface="Papyrus"/>
              <a:cs typeface="Papyrus"/>
            </a:endParaRPr>
          </a:p>
          <a:p>
            <a:pPr fontAlgn="auto">
              <a:spcAft>
                <a:spcPts val="0"/>
              </a:spcAft>
              <a:buSzPct val="50000"/>
              <a:buFont typeface="Wingdings" charset="2"/>
              <a:buChar char="u"/>
              <a:defRPr/>
            </a:pPr>
            <a:r>
              <a:rPr lang="en-US" dirty="0" smtClean="0">
                <a:latin typeface="Papyrus"/>
                <a:cs typeface="Papyrus"/>
              </a:rPr>
              <a:t>Emotional Intelligence Abilities:</a:t>
            </a:r>
          </a:p>
          <a:p>
            <a:pPr fontAlgn="auto">
              <a:spcAft>
                <a:spcPts val="0"/>
              </a:spcAft>
              <a:buSzPct val="50000"/>
              <a:buFont typeface="Arial"/>
              <a:buNone/>
              <a:defRPr/>
            </a:pPr>
            <a:endParaRPr lang="en-US" dirty="0" smtClean="0">
              <a:latin typeface="Papyrus"/>
              <a:cs typeface="Papyrus"/>
            </a:endParaRPr>
          </a:p>
          <a:p>
            <a:pPr lvl="1" fontAlgn="auto">
              <a:spcAft>
                <a:spcPts val="0"/>
              </a:spcAft>
              <a:buSzPct val="50000"/>
              <a:buFont typeface="Wingdings" charset="2"/>
              <a:buChar char="Ø"/>
              <a:defRPr/>
            </a:pPr>
            <a:r>
              <a:rPr lang="en-US" dirty="0" smtClean="0">
                <a:latin typeface="Papyrus"/>
                <a:cs typeface="Papyrus"/>
              </a:rPr>
              <a:t>Perceiving Emotions - ability to decipher emotions in faces, pictures, voices, and cultural artifacts</a:t>
            </a:r>
          </a:p>
          <a:p>
            <a:pPr lvl="1" fontAlgn="auto">
              <a:spcAft>
                <a:spcPts val="0"/>
              </a:spcAft>
              <a:buSzPct val="50000"/>
              <a:buFont typeface="Arial"/>
              <a:buNone/>
              <a:defRPr/>
            </a:pPr>
            <a:endParaRPr lang="en-US" dirty="0" smtClean="0">
              <a:latin typeface="Papyrus"/>
              <a:cs typeface="Papyrus"/>
            </a:endParaRPr>
          </a:p>
          <a:p>
            <a:pPr lvl="1" fontAlgn="auto">
              <a:spcAft>
                <a:spcPts val="0"/>
              </a:spcAft>
              <a:buSzPct val="50000"/>
              <a:buFont typeface="Wingdings" charset="2"/>
              <a:buChar char="Ø"/>
              <a:defRPr/>
            </a:pPr>
            <a:r>
              <a:rPr lang="en-US" dirty="0" smtClean="0">
                <a:latin typeface="Papyrus"/>
                <a:cs typeface="Papyrus"/>
              </a:rPr>
              <a:t>Understanding Emotions - ability to comprehend emotion language and to appreciate complicated relationships among emotions</a:t>
            </a:r>
          </a:p>
          <a:p>
            <a:pPr lvl="1" fontAlgn="auto">
              <a:spcAft>
                <a:spcPts val="0"/>
              </a:spcAft>
              <a:buSzPct val="50000"/>
              <a:buFont typeface="Wingdings" charset="2"/>
              <a:buChar char="Ø"/>
              <a:defRPr/>
            </a:pPr>
            <a:endParaRPr lang="en-US" dirty="0" smtClean="0">
              <a:latin typeface="Papyrus"/>
              <a:cs typeface="Papyrus"/>
            </a:endParaRPr>
          </a:p>
          <a:p>
            <a:pPr lvl="1" fontAlgn="auto">
              <a:spcAft>
                <a:spcPts val="0"/>
              </a:spcAft>
              <a:buSzPct val="50000"/>
              <a:buFont typeface="Arial"/>
              <a:buNone/>
              <a:defRPr/>
            </a:pPr>
            <a:endParaRPr lang="en-US" dirty="0" smtClean="0">
              <a:latin typeface="Papyrus"/>
              <a:cs typeface="Papyrus"/>
            </a:endParaRPr>
          </a:p>
          <a:p>
            <a:pPr lvl="1" fontAlgn="auto">
              <a:spcAft>
                <a:spcPts val="0"/>
              </a:spcAft>
              <a:buSzPct val="50000"/>
              <a:buFont typeface="Arial"/>
              <a:buNone/>
              <a:defRPr/>
            </a:pPr>
            <a:endParaRPr lang="en-US" sz="1200" dirty="0" smtClean="0">
              <a:latin typeface="Papyrus"/>
              <a:cs typeface="Papyrus"/>
            </a:endParaRPr>
          </a:p>
          <a:p>
            <a:pPr lvl="1" fontAlgn="auto">
              <a:spcAft>
                <a:spcPts val="0"/>
              </a:spcAft>
              <a:buSzPct val="50000"/>
              <a:buFont typeface="Arial"/>
              <a:buNone/>
              <a:defRPr/>
            </a:pPr>
            <a:endParaRPr lang="en-US" sz="1200" dirty="0" smtClean="0">
              <a:latin typeface="Papyrus"/>
              <a:cs typeface="Papyrus"/>
            </a:endParaRPr>
          </a:p>
          <a:p>
            <a:pPr lvl="1" algn="r" fontAlgn="auto">
              <a:spcAft>
                <a:spcPts val="0"/>
              </a:spcAft>
              <a:buSzPct val="50000"/>
              <a:buFont typeface="Arial"/>
              <a:buNone/>
              <a:defRPr/>
            </a:pPr>
            <a:r>
              <a:rPr lang="en-US" sz="1200" dirty="0" smtClean="0">
                <a:latin typeface="Papyrus"/>
                <a:cs typeface="Papyrus"/>
              </a:rPr>
              <a:t>**</a:t>
            </a:r>
            <a:endParaRPr lang="en-US" sz="1200" dirty="0">
              <a:latin typeface="Papyrus"/>
              <a:cs typeface="Papyru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latin typeface="Papyrus" pitchFamily="66" charset="0"/>
              </a:rPr>
              <a:t>Ability Based EI: Assumptions</a:t>
            </a:r>
          </a:p>
        </p:txBody>
      </p:sp>
      <p:sp>
        <p:nvSpPr>
          <p:cNvPr id="27650"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Emotional Intelligence Abilities:</a:t>
            </a:r>
          </a:p>
          <a:p>
            <a:pPr>
              <a:buSzPct val="50000"/>
              <a:buFont typeface="Arial" charset="0"/>
              <a:buNone/>
            </a:pPr>
            <a:endParaRPr lang="en-US" smtClean="0">
              <a:latin typeface="Papyrus" pitchFamily="66" charset="0"/>
            </a:endParaRPr>
          </a:p>
          <a:p>
            <a:pPr lvl="1">
              <a:buSzPct val="50000"/>
              <a:buFont typeface="Wingdings" pitchFamily="2" charset="2"/>
              <a:buChar char="Ø"/>
            </a:pPr>
            <a:r>
              <a:rPr lang="en-US" smtClean="0">
                <a:latin typeface="Papyrus" pitchFamily="66" charset="0"/>
              </a:rPr>
              <a:t>Using Emotions - ability to harness emotions to facilitate various cognitive activities, such as thinking and problem solving</a:t>
            </a:r>
          </a:p>
          <a:p>
            <a:pPr lvl="1">
              <a:buSzPct val="50000"/>
              <a:buFont typeface="Arial" charset="0"/>
              <a:buNone/>
            </a:pPr>
            <a:endParaRPr lang="en-US" smtClean="0">
              <a:latin typeface="Papyrus" pitchFamily="66" charset="0"/>
            </a:endParaRPr>
          </a:p>
          <a:p>
            <a:pPr lvl="1">
              <a:buSzPct val="50000"/>
              <a:buFont typeface="Wingdings" pitchFamily="2" charset="2"/>
              <a:buChar char="Ø"/>
            </a:pPr>
            <a:r>
              <a:rPr lang="en-US" smtClean="0">
                <a:latin typeface="Papyrus" pitchFamily="66" charset="0"/>
              </a:rPr>
              <a:t>Managing Emotions - ability to regulate emotions in both ourselves and in others</a:t>
            </a:r>
          </a:p>
          <a:p>
            <a:pPr lvl="1">
              <a:buSzPct val="50000"/>
              <a:buFont typeface="Arial" charset="0"/>
              <a:buNone/>
            </a:pPr>
            <a:endParaRPr lang="en-US" sz="1200" smtClean="0">
              <a:latin typeface="Papyrus" pitchFamily="66" charset="0"/>
            </a:endParaRPr>
          </a:p>
          <a:p>
            <a:pPr lvl="1">
              <a:buSzPct val="50000"/>
              <a:buFont typeface="Arial" charset="0"/>
              <a:buNone/>
            </a:pPr>
            <a:endParaRPr lang="en-US" sz="1200" smtClean="0">
              <a:latin typeface="Papyrus" pitchFamily="66" charset="0"/>
            </a:endParaRPr>
          </a:p>
          <a:p>
            <a:pPr lvl="1"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latin typeface="Papyrus" pitchFamily="66" charset="0"/>
              </a:rPr>
              <a:t>Ability Based EI: Measurement</a:t>
            </a:r>
          </a:p>
        </p:txBody>
      </p:sp>
      <p:sp>
        <p:nvSpPr>
          <p:cNvPr id="29698"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MSCEIT: Mayer-Salovey-Caruso Emotional Intelligence Test</a:t>
            </a:r>
          </a:p>
          <a:p>
            <a:pPr lvl="1">
              <a:buSzPct val="50000"/>
              <a:buFont typeface="Wingdings" pitchFamily="2" charset="2"/>
              <a:buChar char="Ø"/>
            </a:pPr>
            <a:r>
              <a:rPr lang="en-US" smtClean="0">
                <a:latin typeface="Papyrus" pitchFamily="66" charset="0"/>
              </a:rPr>
              <a:t>Based on a series of emotion-based problem-solving items</a:t>
            </a:r>
          </a:p>
          <a:p>
            <a:pPr lvl="1">
              <a:buSzPct val="50000"/>
              <a:buFont typeface="Wingdings" pitchFamily="2" charset="2"/>
              <a:buChar char="Ø"/>
            </a:pPr>
            <a:r>
              <a:rPr lang="en-US" smtClean="0">
                <a:latin typeface="Papyrus" pitchFamily="66" charset="0"/>
              </a:rPr>
              <a:t>Tests individual’s abilities on each of the four branches of emotional intelligence</a:t>
            </a:r>
          </a:p>
          <a:p>
            <a:pPr lvl="1">
              <a:buSzPct val="50000"/>
              <a:buFont typeface="Wingdings" pitchFamily="2" charset="2"/>
              <a:buChar char="Ø"/>
            </a:pPr>
            <a:r>
              <a:rPr lang="en-US" smtClean="0">
                <a:latin typeface="Papyrus" pitchFamily="66" charset="0"/>
              </a:rPr>
              <a:t>Scores generated for each of the four branches as well as a total score</a:t>
            </a:r>
          </a:p>
          <a:p>
            <a:pPr lvl="1">
              <a:buSzPct val="50000"/>
              <a:buFont typeface="Arial" charset="0"/>
              <a:buNone/>
            </a:pPr>
            <a:endParaRPr lang="en-US" sz="1200" smtClean="0">
              <a:latin typeface="Papyrus" pitchFamily="66" charset="0"/>
            </a:endParaRPr>
          </a:p>
          <a:p>
            <a:pPr lvl="1">
              <a:buSzPct val="50000"/>
              <a:buFont typeface="Arial" charset="0"/>
              <a:buNone/>
            </a:pPr>
            <a:endParaRPr lang="en-US" sz="1200" smtClean="0">
              <a:latin typeface="Papyrus" pitchFamily="66" charset="0"/>
            </a:endParaRPr>
          </a:p>
          <a:p>
            <a:pPr lvl="1"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latin typeface="Papyrus" pitchFamily="66" charset="0"/>
              </a:rPr>
              <a:t>Ability Based EI: Measurement</a:t>
            </a:r>
            <a:endParaRPr lang="en-US" smtClean="0"/>
          </a:p>
        </p:txBody>
      </p:sp>
      <p:sp>
        <p:nvSpPr>
          <p:cNvPr id="30722"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MSCEIT: Scoring</a:t>
            </a:r>
          </a:p>
          <a:p>
            <a:pPr lvl="1">
              <a:buSzPct val="50000"/>
              <a:buFont typeface="Wingdings" pitchFamily="2" charset="2"/>
              <a:buChar char="Ø"/>
            </a:pPr>
            <a:r>
              <a:rPr lang="en-US" smtClean="0">
                <a:latin typeface="Papyrus" pitchFamily="66" charset="0"/>
              </a:rPr>
              <a:t>Individual’s responses compared to those provided by worldwide sample of respondents</a:t>
            </a:r>
          </a:p>
          <a:p>
            <a:pPr lvl="2">
              <a:buSzPct val="50000"/>
            </a:pPr>
            <a:r>
              <a:rPr lang="en-US" smtClean="0">
                <a:latin typeface="Papyrus" pitchFamily="66" charset="0"/>
              </a:rPr>
              <a:t>With higher scores indicating higher overlap between individual and comparison group</a:t>
            </a:r>
          </a:p>
          <a:p>
            <a:pPr lvl="1">
              <a:buSzPct val="50000"/>
              <a:buFont typeface="Wingdings" pitchFamily="2" charset="2"/>
              <a:buChar char="Ø"/>
            </a:pPr>
            <a:r>
              <a:rPr lang="en-US" smtClean="0">
                <a:latin typeface="Papyrus" pitchFamily="66" charset="0"/>
              </a:rPr>
              <a:t>Expert-scored</a:t>
            </a:r>
          </a:p>
          <a:p>
            <a:pPr lvl="2">
              <a:buSzPct val="50000"/>
            </a:pPr>
            <a:r>
              <a:rPr lang="en-US" smtClean="0">
                <a:latin typeface="Papyrus" pitchFamily="66" charset="0"/>
              </a:rPr>
              <a:t>Where individual’s score is compared to a group of 21 emotion researchers</a:t>
            </a:r>
          </a:p>
          <a:p>
            <a:pPr lvl="1">
              <a:buSzPct val="50000"/>
              <a:buFont typeface="Wingdings" pitchFamily="2" charset="2"/>
              <a:buChar char="Ø"/>
            </a:pPr>
            <a:r>
              <a:rPr lang="en-US" smtClean="0">
                <a:latin typeface="Papyrus" pitchFamily="66" charset="0"/>
              </a:rPr>
              <a:t>Unlike IQ test, items on MSCEIT do not have objectively correct responses</a:t>
            </a:r>
          </a:p>
          <a:p>
            <a:pPr lvl="2">
              <a:buSzPct val="50000"/>
            </a:pPr>
            <a:r>
              <a:rPr lang="en-US" smtClean="0">
                <a:latin typeface="Papyrus" pitchFamily="66" charset="0"/>
              </a:rPr>
              <a:t>Difficult to regard as a genuine intelligence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Papyrus"/>
                <a:cs typeface="Papyrus"/>
              </a:rPr>
              <a:t>Ability Based EI: </a:t>
            </a:r>
            <a:br>
              <a:rPr lang="en-US" dirty="0" smtClean="0">
                <a:latin typeface="Papyrus"/>
                <a:cs typeface="Papyrus"/>
              </a:rPr>
            </a:br>
            <a:r>
              <a:rPr lang="en-US" dirty="0" smtClean="0">
                <a:latin typeface="Papyrus"/>
                <a:cs typeface="Papyrus"/>
              </a:rPr>
              <a:t>Measurement Issues</a:t>
            </a:r>
            <a:endParaRPr lang="en-US" dirty="0"/>
          </a:p>
        </p:txBody>
      </p:sp>
      <p:sp>
        <p:nvSpPr>
          <p:cNvPr id="3" name="Content Placeholder 2"/>
          <p:cNvSpPr>
            <a:spLocks noGrp="1"/>
          </p:cNvSpPr>
          <p:nvPr>
            <p:ph idx="1"/>
          </p:nvPr>
        </p:nvSpPr>
        <p:spPr>
          <a:xfrm>
            <a:off x="457200" y="1600200"/>
            <a:ext cx="8229600" cy="5257800"/>
          </a:xfrm>
        </p:spPr>
        <p:txBody>
          <a:bodyPr rtlCol="0">
            <a:normAutofit fontScale="92500" lnSpcReduction="10000"/>
          </a:bodyPr>
          <a:lstStyle/>
          <a:p>
            <a:pPr fontAlgn="auto">
              <a:spcAft>
                <a:spcPts val="0"/>
              </a:spcAft>
              <a:buSzPct val="50000"/>
              <a:buFont typeface="Wingdings" charset="2"/>
              <a:buChar char="u"/>
              <a:defRPr/>
            </a:pPr>
            <a:r>
              <a:rPr lang="en-US" dirty="0" smtClean="0">
                <a:latin typeface="Papyrus"/>
                <a:cs typeface="Papyrus"/>
              </a:rPr>
              <a:t>MSCEIT may only measure knowledge, not ability: That is, even though someone may know how to behave in an emotional situation, he/she may not be able to carry out behavior (Brody, 2004)</a:t>
            </a:r>
          </a:p>
          <a:p>
            <a:pPr fontAlgn="auto">
              <a:spcAft>
                <a:spcPts val="0"/>
              </a:spcAft>
              <a:buSzPct val="50000"/>
              <a:buFont typeface="Arial"/>
              <a:buNone/>
              <a:defRPr/>
            </a:pPr>
            <a:endParaRPr lang="en-US" dirty="0" smtClean="0">
              <a:latin typeface="Papyrus"/>
              <a:cs typeface="Papyrus"/>
            </a:endParaRPr>
          </a:p>
          <a:p>
            <a:pPr fontAlgn="auto">
              <a:spcAft>
                <a:spcPts val="0"/>
              </a:spcAft>
              <a:buSzPct val="50000"/>
              <a:buFont typeface="Wingdings" charset="2"/>
              <a:buChar char="u"/>
              <a:defRPr/>
            </a:pPr>
            <a:r>
              <a:rPr lang="en-US" dirty="0" smtClean="0">
                <a:latin typeface="Papyrus"/>
                <a:cs typeface="Papyrus"/>
              </a:rPr>
              <a:t>MSCEIT may only measure conformity</a:t>
            </a:r>
          </a:p>
          <a:p>
            <a:pPr lvl="1" fontAlgn="auto">
              <a:spcAft>
                <a:spcPts val="0"/>
              </a:spcAft>
              <a:buSzPct val="50000"/>
              <a:buFont typeface="Wingdings" charset="2"/>
              <a:buChar char="Ø"/>
              <a:defRPr/>
            </a:pPr>
            <a:r>
              <a:rPr lang="en-US" dirty="0" smtClean="0">
                <a:latin typeface="Papyrus"/>
                <a:cs typeface="Papyrus"/>
              </a:rPr>
              <a:t>(Roberts et al., 2001)</a:t>
            </a:r>
          </a:p>
          <a:p>
            <a:pPr fontAlgn="auto">
              <a:spcAft>
                <a:spcPts val="0"/>
              </a:spcAft>
              <a:buSzPct val="50000"/>
              <a:buFont typeface="Wingdings" charset="2"/>
              <a:buChar char="u"/>
              <a:defRPr/>
            </a:pPr>
            <a:endParaRPr lang="en-US" dirty="0" smtClean="0">
              <a:latin typeface="Papyrus"/>
              <a:cs typeface="Papyrus"/>
            </a:endParaRPr>
          </a:p>
          <a:p>
            <a:pPr fontAlgn="auto">
              <a:spcAft>
                <a:spcPts val="0"/>
              </a:spcAft>
              <a:buSzPct val="50000"/>
              <a:buFont typeface="Wingdings" charset="2"/>
              <a:buChar char="u"/>
              <a:defRPr/>
            </a:pPr>
            <a:r>
              <a:rPr lang="en-US" dirty="0" smtClean="0">
                <a:latin typeface="Papyrus"/>
                <a:cs typeface="Papyrus"/>
              </a:rPr>
              <a:t>Self-report measures are susceptible to social desirability bias</a:t>
            </a:r>
            <a:endParaRPr lang="en-US" dirty="0">
              <a:latin typeface="Papyrus"/>
              <a:cs typeface="Papyru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latin typeface="Papyrus" pitchFamily="66" charset="0"/>
              </a:rPr>
              <a:t>Trait EI Model</a:t>
            </a:r>
          </a:p>
        </p:txBody>
      </p:sp>
      <p:sp>
        <p:nvSpPr>
          <p:cNvPr id="32770"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Proposed by Petrides et. al. (2000)</a:t>
            </a:r>
          </a:p>
          <a:p>
            <a:pPr lvl="1">
              <a:buSzPct val="50000"/>
              <a:buFont typeface="Wingdings" pitchFamily="2" charset="2"/>
              <a:buChar char="Ø"/>
            </a:pPr>
            <a:r>
              <a:rPr lang="en-US" smtClean="0">
                <a:latin typeface="Papyrus" pitchFamily="66" charset="0"/>
              </a:rPr>
              <a:t>Major critics of ability based model and MSCEIT</a:t>
            </a:r>
          </a:p>
          <a:p>
            <a:pPr lvl="1">
              <a:buSzPct val="50000"/>
              <a:buFont typeface="Arial" charset="0"/>
              <a:buNone/>
            </a:pPr>
            <a:endParaRPr lang="en-US" smtClean="0">
              <a:latin typeface="Papyrus" pitchFamily="66" charset="0"/>
            </a:endParaRPr>
          </a:p>
          <a:p>
            <a:pPr>
              <a:buSzPct val="50000"/>
              <a:buFont typeface="Wingdings" pitchFamily="2" charset="2"/>
              <a:buChar char="u"/>
            </a:pPr>
            <a:r>
              <a:rPr lang="en-US" smtClean="0">
                <a:latin typeface="Papyrus" pitchFamily="66" charset="0"/>
              </a:rPr>
              <a:t>Defined Trait EI: “a constellation of emotion-related self-perceptions located at the lower levels of personality”</a:t>
            </a:r>
          </a:p>
          <a:p>
            <a:pPr lvl="1">
              <a:buSzPct val="50000"/>
              <a:buFont typeface="Wingdings" pitchFamily="2" charset="2"/>
              <a:buChar char="Ø"/>
            </a:pPr>
            <a:r>
              <a:rPr lang="en-US" smtClean="0">
                <a:latin typeface="Papyrus" pitchFamily="66" charset="0"/>
              </a:rPr>
              <a:t>Based on individual’s self-perceptions of their emotional abilities</a:t>
            </a:r>
          </a:p>
          <a:p>
            <a:pPr lvl="1">
              <a:buSzPct val="50000"/>
              <a:buFont typeface="Arial" charset="0"/>
              <a:buNone/>
            </a:pPr>
            <a:endParaRPr lang="en-US" sz="1200" smtClean="0">
              <a:latin typeface="Papyrus" pitchFamily="66" charset="0"/>
            </a:endParaRPr>
          </a:p>
          <a:p>
            <a:pPr lvl="1">
              <a:buSzPct val="50000"/>
              <a:buFont typeface="Arial" charset="0"/>
              <a:buNone/>
            </a:pPr>
            <a:endParaRPr lang="en-US" sz="1200" smtClean="0">
              <a:latin typeface="Papyrus" pitchFamily="66" charset="0"/>
            </a:endParaRPr>
          </a:p>
          <a:p>
            <a:pPr lvl="1"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latin typeface="Papyrus" pitchFamily="66" charset="0"/>
              </a:rPr>
              <a:t>Trait EI: Measurement</a:t>
            </a:r>
            <a:endParaRPr lang="en-US" smtClean="0"/>
          </a:p>
        </p:txBody>
      </p:sp>
      <p:sp>
        <p:nvSpPr>
          <p:cNvPr id="34818"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TEIQue: Trait Emotional Intelligence Questionnaire</a:t>
            </a:r>
          </a:p>
          <a:p>
            <a:pPr lvl="1">
              <a:buSzPct val="50000"/>
              <a:buFont typeface="Wingdings" pitchFamily="2" charset="2"/>
              <a:buChar char="Ø"/>
            </a:pPr>
            <a:r>
              <a:rPr lang="en-US" smtClean="0">
                <a:latin typeface="Papyrus" pitchFamily="66" charset="0"/>
              </a:rPr>
              <a:t>Self-report inventory</a:t>
            </a:r>
          </a:p>
          <a:p>
            <a:pPr lvl="1">
              <a:buSzPct val="50000"/>
              <a:buFont typeface="Wingdings" pitchFamily="2" charset="2"/>
              <a:buChar char="Ø"/>
            </a:pPr>
            <a:r>
              <a:rPr lang="en-US" smtClean="0">
                <a:latin typeface="Papyrus" pitchFamily="66" charset="0"/>
              </a:rPr>
              <a:t>15 subscales organized under 4 factors:</a:t>
            </a:r>
          </a:p>
          <a:p>
            <a:pPr lvl="2">
              <a:buSzPct val="50000"/>
            </a:pPr>
            <a:r>
              <a:rPr lang="en-US" smtClean="0">
                <a:latin typeface="Papyrus" pitchFamily="66" charset="0"/>
              </a:rPr>
              <a:t>Well-being</a:t>
            </a:r>
          </a:p>
          <a:p>
            <a:pPr lvl="2">
              <a:buSzPct val="50000"/>
            </a:pPr>
            <a:r>
              <a:rPr lang="en-US" smtClean="0">
                <a:latin typeface="Papyrus" pitchFamily="66" charset="0"/>
              </a:rPr>
              <a:t>Self-control</a:t>
            </a:r>
          </a:p>
          <a:p>
            <a:pPr lvl="2">
              <a:buSzPct val="50000"/>
            </a:pPr>
            <a:r>
              <a:rPr lang="en-US" smtClean="0">
                <a:latin typeface="Papyrus" pitchFamily="66" charset="0"/>
              </a:rPr>
              <a:t>Emotionality</a:t>
            </a:r>
          </a:p>
          <a:p>
            <a:pPr lvl="2">
              <a:buSzPct val="50000"/>
            </a:pPr>
            <a:r>
              <a:rPr lang="en-US" smtClean="0">
                <a:latin typeface="Papyrus" pitchFamily="66" charset="0"/>
              </a:rPr>
              <a:t>Sociability </a:t>
            </a:r>
          </a:p>
          <a:p>
            <a:pPr lvl="1">
              <a:buSzPct val="50000"/>
              <a:buFont typeface="Wingdings" pitchFamily="2" charset="2"/>
              <a:buChar char="Ø"/>
            </a:pPr>
            <a:r>
              <a:rPr lang="en-US" smtClean="0">
                <a:latin typeface="Papyrus" pitchFamily="66" charset="0"/>
              </a:rPr>
              <a:t>Along with scores for the subscales and main factors, a global trait EI score is also given</a:t>
            </a:r>
          </a:p>
          <a:p>
            <a:pPr lvl="1">
              <a:buSzPct val="50000"/>
              <a:buFont typeface="Arial" charset="0"/>
              <a:buNone/>
            </a:pPr>
            <a:endParaRPr lang="en-US" sz="1200" smtClean="0">
              <a:latin typeface="Papyrus" pitchFamily="66" charset="0"/>
            </a:endParaRPr>
          </a:p>
          <a:p>
            <a:pPr lvl="1"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latin typeface="Papyrus" pitchFamily="66" charset="0"/>
              </a:rPr>
              <a:t>Trait EI: TEIQue Measurement</a:t>
            </a:r>
            <a:endParaRPr lang="en-US" smtClean="0"/>
          </a:p>
        </p:txBody>
      </p:sp>
      <p:pic>
        <p:nvPicPr>
          <p:cNvPr id="36866" name="Content Placeholder 3" descr="Picture 1.png"/>
          <p:cNvPicPr>
            <a:picLocks noGrp="1" noChangeAspect="1"/>
          </p:cNvPicPr>
          <p:nvPr>
            <p:ph idx="1"/>
          </p:nvPr>
        </p:nvPicPr>
        <p:blipFill>
          <a:blip r:embed="rId2"/>
          <a:srcRect t="-6541" b="-6541"/>
          <a:stretch>
            <a:fillRect/>
          </a:stretch>
        </p:blipFill>
        <p:spPr>
          <a:xfrm>
            <a:off x="457200" y="1752600"/>
            <a:ext cx="8229600" cy="4525963"/>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latin typeface="Papyrus" pitchFamily="66" charset="0"/>
              </a:rPr>
              <a:t>Trait EI: Findings</a:t>
            </a:r>
          </a:p>
        </p:txBody>
      </p:sp>
      <p:sp>
        <p:nvSpPr>
          <p:cNvPr id="37890"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TEIQue:</a:t>
            </a:r>
          </a:p>
          <a:p>
            <a:pPr lvl="1">
              <a:buSzPct val="50000"/>
              <a:buFont typeface="Wingdings" pitchFamily="2" charset="2"/>
              <a:buChar char="Ø"/>
            </a:pPr>
            <a:r>
              <a:rPr lang="en-US" smtClean="0">
                <a:latin typeface="Papyrus" pitchFamily="66" charset="0"/>
              </a:rPr>
              <a:t>Scores have been found to be globally normally distributed and reliable</a:t>
            </a:r>
          </a:p>
          <a:p>
            <a:pPr lvl="1">
              <a:buSzPct val="50000"/>
              <a:buFont typeface="Wingdings" pitchFamily="2" charset="2"/>
              <a:buChar char="Ø"/>
            </a:pPr>
            <a:r>
              <a:rPr lang="en-US" smtClean="0">
                <a:latin typeface="Papyrus" pitchFamily="66" charset="0"/>
              </a:rPr>
              <a:t>Scores were not related to nonverbal reasoning</a:t>
            </a:r>
          </a:p>
          <a:p>
            <a:pPr lvl="2">
              <a:buSzPct val="50000"/>
            </a:pPr>
            <a:r>
              <a:rPr lang="en-US" smtClean="0">
                <a:latin typeface="Papyrus" pitchFamily="66" charset="0"/>
              </a:rPr>
              <a:t>Possible support for the personality trait view</a:t>
            </a:r>
          </a:p>
          <a:p>
            <a:pPr lvl="1">
              <a:buSzPct val="50000"/>
              <a:buFont typeface="Wingdings" pitchFamily="2" charset="2"/>
              <a:buChar char="Ø"/>
            </a:pPr>
            <a:r>
              <a:rPr lang="en-US" smtClean="0">
                <a:latin typeface="Papyrus" pitchFamily="66" charset="0"/>
              </a:rPr>
              <a:t>Related to Big 5:</a:t>
            </a:r>
          </a:p>
          <a:p>
            <a:pPr lvl="2">
              <a:buSzPct val="50000"/>
            </a:pPr>
            <a:r>
              <a:rPr lang="en-US" smtClean="0">
                <a:latin typeface="Papyrus" pitchFamily="66" charset="0"/>
              </a:rPr>
              <a:t>Positively related – Extraversion, Agreeableness, Openness, Conscientiousness</a:t>
            </a:r>
          </a:p>
          <a:p>
            <a:pPr lvl="2">
              <a:buSzPct val="50000"/>
            </a:pPr>
            <a:r>
              <a:rPr lang="en-US" smtClean="0">
                <a:latin typeface="Papyrus" pitchFamily="66" charset="0"/>
              </a:rPr>
              <a:t>Inversely related – Neuroticism</a:t>
            </a:r>
          </a:p>
          <a:p>
            <a:pPr lvl="2">
              <a:buSzPct val="50000"/>
              <a:buFont typeface="Arial" charset="0"/>
              <a:buNone/>
            </a:pPr>
            <a:endParaRPr lang="en-US" sz="1200" smtClean="0">
              <a:latin typeface="Papyrus" pitchFamily="66" charset="0"/>
            </a:endParaRPr>
          </a:p>
          <a:p>
            <a:pPr lvl="2"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800" dirty="0" smtClean="0">
                <a:latin typeface="Papyrus"/>
                <a:cs typeface="Papyrus"/>
              </a:rPr>
              <a:t>Overview of Emotional Intelligence</a:t>
            </a:r>
            <a:endParaRPr lang="en-US" sz="4800" dirty="0">
              <a:latin typeface="Papyrus"/>
              <a:cs typeface="Papyrus"/>
            </a:endParaRPr>
          </a:p>
        </p:txBody>
      </p:sp>
      <p:sp>
        <p:nvSpPr>
          <p:cNvPr id="15362"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Brief History</a:t>
            </a:r>
          </a:p>
          <a:p>
            <a:pPr>
              <a:buSzPct val="50000"/>
              <a:buFont typeface="Wingdings" pitchFamily="2" charset="2"/>
              <a:buChar char="u"/>
            </a:pPr>
            <a:r>
              <a:rPr lang="en-US" smtClean="0">
                <a:latin typeface="Papyrus" pitchFamily="66" charset="0"/>
              </a:rPr>
              <a:t>EI Models/Measurement</a:t>
            </a:r>
          </a:p>
          <a:p>
            <a:pPr lvl="1">
              <a:buSzPct val="50000"/>
              <a:buFont typeface="Wingdings" pitchFamily="2" charset="2"/>
              <a:buChar char="Ø"/>
            </a:pPr>
            <a:r>
              <a:rPr lang="en-US" smtClean="0">
                <a:latin typeface="Papyrus" pitchFamily="66" charset="0"/>
              </a:rPr>
              <a:t>Ability Based Model</a:t>
            </a:r>
          </a:p>
          <a:p>
            <a:pPr lvl="1">
              <a:buSzPct val="50000"/>
              <a:buFont typeface="Wingdings" pitchFamily="2" charset="2"/>
              <a:buChar char="Ø"/>
            </a:pPr>
            <a:r>
              <a:rPr lang="en-US" smtClean="0">
                <a:latin typeface="Papyrus" pitchFamily="66" charset="0"/>
              </a:rPr>
              <a:t>Trait EI Model</a:t>
            </a:r>
          </a:p>
          <a:p>
            <a:pPr lvl="1">
              <a:buSzPct val="50000"/>
              <a:buFont typeface="Wingdings" pitchFamily="2" charset="2"/>
              <a:buChar char="Ø"/>
            </a:pPr>
            <a:r>
              <a:rPr lang="en-US" smtClean="0">
                <a:latin typeface="Papyrus" pitchFamily="66" charset="0"/>
              </a:rPr>
              <a:t>Mixed Models</a:t>
            </a:r>
          </a:p>
          <a:p>
            <a:pPr>
              <a:buSzPct val="50000"/>
              <a:buFont typeface="Wingdings" pitchFamily="2" charset="2"/>
              <a:buChar char="u"/>
            </a:pPr>
            <a:r>
              <a:rPr lang="en-US" smtClean="0">
                <a:latin typeface="Papyrus" pitchFamily="66" charset="0"/>
              </a:rPr>
              <a:t>Problems/Criticisms of EI</a:t>
            </a:r>
          </a:p>
          <a:p>
            <a:pPr>
              <a:buSzPct val="50000"/>
              <a:buFont typeface="Wingdings" pitchFamily="2" charset="2"/>
              <a:buChar char="u"/>
            </a:pPr>
            <a:r>
              <a:rPr lang="en-US" smtClean="0">
                <a:latin typeface="Papyrus" pitchFamily="66" charset="0"/>
              </a:rPr>
              <a:t>EI in the Workplace</a:t>
            </a:r>
          </a:p>
          <a:p>
            <a:pPr>
              <a:buSzPct val="50000"/>
              <a:buFont typeface="Wingdings" pitchFamily="2" charset="2"/>
              <a:buChar char="u"/>
            </a:pPr>
            <a:endParaRPr lang="en-US" smtClean="0">
              <a:latin typeface="Papyrus" pitchFamily="66" charset="0"/>
            </a:endParaRPr>
          </a:p>
          <a:p>
            <a:pPr>
              <a:buSzPct val="50000"/>
              <a:buFont typeface="Arial" charset="0"/>
              <a:buNone/>
            </a:pPr>
            <a:endParaRPr lang="en-US" smtClean="0">
              <a:latin typeface="Papyru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Papyrus"/>
                <a:cs typeface="Papyrus"/>
              </a:rPr>
              <a:t>Mixed Models of EI:</a:t>
            </a:r>
            <a:br>
              <a:rPr lang="en-US" dirty="0" smtClean="0">
                <a:latin typeface="Papyrus"/>
                <a:cs typeface="Papyrus"/>
              </a:rPr>
            </a:br>
            <a:r>
              <a:rPr lang="en-US" dirty="0" smtClean="0">
                <a:latin typeface="Papyrus"/>
                <a:cs typeface="Papyrus"/>
              </a:rPr>
              <a:t>Emotional Competencies</a:t>
            </a:r>
            <a:endParaRPr lang="en-US" dirty="0">
              <a:latin typeface="Papyrus"/>
              <a:cs typeface="Papyrus"/>
            </a:endParaRPr>
          </a:p>
        </p:txBody>
      </p:sp>
      <p:sp>
        <p:nvSpPr>
          <p:cNvPr id="38914"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Developed by Daniel Goleman</a:t>
            </a:r>
          </a:p>
          <a:p>
            <a:pPr>
              <a:buSzPct val="50000"/>
              <a:buFont typeface="Wingdings" pitchFamily="2" charset="2"/>
              <a:buChar char="u"/>
            </a:pPr>
            <a:r>
              <a:rPr lang="en-US" smtClean="0">
                <a:latin typeface="Papyrus" pitchFamily="66" charset="0"/>
              </a:rPr>
              <a:t>Define EI: “a wide array of competencies and skills that drive leadership performance”</a:t>
            </a:r>
          </a:p>
          <a:p>
            <a:pPr lvl="1">
              <a:buSzPct val="50000"/>
              <a:buFont typeface="Wingdings" pitchFamily="2" charset="2"/>
              <a:buChar char="Ø"/>
            </a:pPr>
            <a:r>
              <a:rPr lang="en-US" smtClean="0">
                <a:latin typeface="Papyrus" pitchFamily="66" charset="0"/>
              </a:rPr>
              <a:t>People are born with general emotional intelligence that determines their potential for learning emotional competencies</a:t>
            </a:r>
          </a:p>
          <a:p>
            <a:pPr lvl="1">
              <a:buSzPct val="50000"/>
              <a:buFont typeface="Wingdings" pitchFamily="2" charset="2"/>
              <a:buChar char="Ø"/>
            </a:pPr>
            <a:r>
              <a:rPr lang="en-US" smtClean="0">
                <a:latin typeface="Papyrus" pitchFamily="66" charset="0"/>
              </a:rPr>
              <a:t>These competencies are learned capabilities that must be worked on to achieve outstanding performance</a:t>
            </a:r>
          </a:p>
          <a:p>
            <a:pPr lvl="1"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Papyrus"/>
                <a:cs typeface="Papyrus"/>
              </a:rPr>
              <a:t>Mixed Models of EI:</a:t>
            </a:r>
            <a:br>
              <a:rPr lang="en-US" dirty="0" smtClean="0">
                <a:latin typeface="Papyrus"/>
                <a:cs typeface="Papyrus"/>
              </a:rPr>
            </a:br>
            <a:r>
              <a:rPr lang="en-US" dirty="0" smtClean="0">
                <a:latin typeface="Papyrus"/>
                <a:cs typeface="Papyrus"/>
              </a:rPr>
              <a:t>Emotional Competencies</a:t>
            </a:r>
            <a:endParaRPr lang="en-US" dirty="0"/>
          </a:p>
        </p:txBody>
      </p:sp>
      <p:sp>
        <p:nvSpPr>
          <p:cNvPr id="39938"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Personal Competence</a:t>
            </a:r>
          </a:p>
        </p:txBody>
      </p:sp>
      <p:pic>
        <p:nvPicPr>
          <p:cNvPr id="39939" name="Picture 3" descr="Picture 2.png"/>
          <p:cNvPicPr>
            <a:picLocks noChangeAspect="1"/>
          </p:cNvPicPr>
          <p:nvPr/>
        </p:nvPicPr>
        <p:blipFill>
          <a:blip r:embed="rId2"/>
          <a:srcRect/>
          <a:stretch>
            <a:fillRect/>
          </a:stretch>
        </p:blipFill>
        <p:spPr bwMode="auto">
          <a:xfrm>
            <a:off x="0" y="2362200"/>
            <a:ext cx="91440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Papyrus"/>
                <a:cs typeface="Papyrus"/>
              </a:rPr>
              <a:t>Mixed Models of EI:</a:t>
            </a:r>
            <a:br>
              <a:rPr lang="en-US" dirty="0" smtClean="0">
                <a:latin typeface="Papyrus"/>
                <a:cs typeface="Papyrus"/>
              </a:rPr>
            </a:br>
            <a:r>
              <a:rPr lang="en-US" dirty="0" smtClean="0">
                <a:latin typeface="Papyrus"/>
                <a:cs typeface="Papyrus"/>
              </a:rPr>
              <a:t>Emotional Competencies</a:t>
            </a:r>
            <a:endParaRPr lang="en-US" dirty="0"/>
          </a:p>
        </p:txBody>
      </p:sp>
      <p:sp>
        <p:nvSpPr>
          <p:cNvPr id="40962" name="Content Placeholder 2"/>
          <p:cNvSpPr>
            <a:spLocks noGrp="1"/>
          </p:cNvSpPr>
          <p:nvPr>
            <p:ph idx="1"/>
          </p:nvPr>
        </p:nvSpPr>
        <p:spPr/>
        <p:txBody>
          <a:bodyPr/>
          <a:lstStyle/>
          <a:p>
            <a:pPr>
              <a:buSzPct val="50000"/>
              <a:buFont typeface="Wingdings" pitchFamily="2" charset="2"/>
              <a:buChar char="u"/>
            </a:pPr>
            <a:r>
              <a:rPr lang="en-US" smtClean="0">
                <a:latin typeface="Papyrus" pitchFamily="66" charset="0"/>
              </a:rPr>
              <a:t>Social Competence</a:t>
            </a:r>
          </a:p>
        </p:txBody>
      </p:sp>
      <p:pic>
        <p:nvPicPr>
          <p:cNvPr id="40963" name="Picture 3" descr="Picture 3.png"/>
          <p:cNvPicPr>
            <a:picLocks noChangeAspect="1"/>
          </p:cNvPicPr>
          <p:nvPr/>
        </p:nvPicPr>
        <p:blipFill>
          <a:blip r:embed="rId3"/>
          <a:srcRect/>
          <a:stretch>
            <a:fillRect/>
          </a:stretch>
        </p:blipFill>
        <p:spPr bwMode="auto">
          <a:xfrm>
            <a:off x="0" y="2362200"/>
            <a:ext cx="9144000" cy="4130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Papyrus"/>
                <a:cs typeface="Papyrus"/>
              </a:rPr>
              <a:t>Emotional Competencies:</a:t>
            </a:r>
            <a:br>
              <a:rPr lang="en-US" dirty="0" smtClean="0">
                <a:latin typeface="Papyrus"/>
                <a:cs typeface="Papyrus"/>
              </a:rPr>
            </a:br>
            <a:r>
              <a:rPr lang="en-US" dirty="0" smtClean="0">
                <a:latin typeface="Papyrus"/>
                <a:cs typeface="Papyrus"/>
              </a:rPr>
              <a:t>Measurement</a:t>
            </a:r>
            <a:endParaRPr lang="en-US" dirty="0">
              <a:latin typeface="Papyrus"/>
              <a:cs typeface="Papyrus"/>
            </a:endParaRPr>
          </a:p>
        </p:txBody>
      </p:sp>
      <p:sp>
        <p:nvSpPr>
          <p:cNvPr id="43010"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Two measurement tools for Goleman’s model</a:t>
            </a:r>
          </a:p>
          <a:p>
            <a:pPr lvl="1">
              <a:buSzPct val="50000"/>
              <a:buFont typeface="Wingdings" pitchFamily="2" charset="2"/>
              <a:buChar char="Ø"/>
            </a:pPr>
            <a:r>
              <a:rPr lang="en-US" smtClean="0">
                <a:latin typeface="Papyrus" pitchFamily="66" charset="0"/>
              </a:rPr>
              <a:t>ECI: Emotional Competency Inventory, 1999</a:t>
            </a:r>
          </a:p>
          <a:p>
            <a:pPr lvl="2">
              <a:buSzPct val="50000"/>
            </a:pPr>
            <a:r>
              <a:rPr lang="en-US" smtClean="0">
                <a:latin typeface="Papyrus" pitchFamily="66" charset="0"/>
              </a:rPr>
              <a:t>Revised; ESCI: Emotional and Social Competency Inventory, 2007</a:t>
            </a:r>
          </a:p>
          <a:p>
            <a:pPr lvl="1">
              <a:buSzPct val="50000"/>
              <a:buFont typeface="Wingdings" pitchFamily="2" charset="2"/>
              <a:buChar char="Ø"/>
            </a:pPr>
            <a:r>
              <a:rPr lang="en-US" smtClean="0">
                <a:latin typeface="Papyrus" pitchFamily="66" charset="0"/>
              </a:rPr>
              <a:t>Emotional Intelligence Appraisal, 2001</a:t>
            </a:r>
          </a:p>
          <a:p>
            <a:pPr lvl="2">
              <a:buSzPct val="50000"/>
            </a:pPr>
            <a:r>
              <a:rPr lang="en-US" smtClean="0">
                <a:latin typeface="Papyrus" pitchFamily="66" charset="0"/>
              </a:rPr>
              <a:t>Can be self-report</a:t>
            </a:r>
          </a:p>
          <a:p>
            <a:pPr lvl="2">
              <a:buSzPct val="50000"/>
            </a:pPr>
            <a:r>
              <a:rPr lang="en-US" smtClean="0">
                <a:latin typeface="Papyrus" pitchFamily="66" charset="0"/>
              </a:rPr>
              <a:t>Or 360-degree assessment</a:t>
            </a:r>
          </a:p>
          <a:p>
            <a:pPr lvl="2">
              <a:buSzPct val="50000"/>
            </a:pPr>
            <a:endParaRPr lang="en-US" smtClean="0">
              <a:latin typeface="Papyrus" pitchFamily="66" charset="0"/>
            </a:endParaRPr>
          </a:p>
          <a:p>
            <a:pPr lvl="2">
              <a:buSzPct val="50000"/>
              <a:buFont typeface="Arial" charset="0"/>
              <a:buNone/>
            </a:pPr>
            <a:endParaRPr lang="en-US" sz="1200" smtClean="0">
              <a:latin typeface="Papyrus" pitchFamily="66" charset="0"/>
            </a:endParaRPr>
          </a:p>
          <a:p>
            <a:pPr lvl="2"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Papyrus"/>
                <a:cs typeface="Papyrus"/>
              </a:rPr>
              <a:t>Emotional Competencies:</a:t>
            </a:r>
            <a:br>
              <a:rPr lang="en-US" dirty="0" smtClean="0">
                <a:latin typeface="Papyrus"/>
                <a:cs typeface="Papyrus"/>
              </a:rPr>
            </a:br>
            <a:r>
              <a:rPr lang="en-US" dirty="0" smtClean="0">
                <a:latin typeface="Papyrus"/>
                <a:cs typeface="Papyrus"/>
              </a:rPr>
              <a:t>Measurement</a:t>
            </a:r>
            <a:endParaRPr lang="en-US" dirty="0"/>
          </a:p>
        </p:txBody>
      </p:sp>
      <p:sp>
        <p:nvSpPr>
          <p:cNvPr id="3" name="Content Placeholder 2"/>
          <p:cNvSpPr>
            <a:spLocks noGrp="1"/>
          </p:cNvSpPr>
          <p:nvPr>
            <p:ph idx="1"/>
          </p:nvPr>
        </p:nvSpPr>
        <p:spPr>
          <a:xfrm>
            <a:off x="457200" y="1600200"/>
            <a:ext cx="8229600" cy="5257800"/>
          </a:xfrm>
        </p:spPr>
        <p:txBody>
          <a:bodyPr rtlCol="0">
            <a:normAutofit fontScale="92500" lnSpcReduction="10000"/>
          </a:bodyPr>
          <a:lstStyle/>
          <a:p>
            <a:pPr fontAlgn="auto">
              <a:spcAft>
                <a:spcPts val="0"/>
              </a:spcAft>
              <a:buSzPct val="50000"/>
              <a:buFont typeface="Wingdings" charset="2"/>
              <a:buChar char="u"/>
              <a:defRPr/>
            </a:pPr>
            <a:r>
              <a:rPr lang="en-US" dirty="0" smtClean="0">
                <a:latin typeface="Papyrus"/>
                <a:cs typeface="Papyrus"/>
              </a:rPr>
              <a:t>ECI – Emotional Competence Inventory</a:t>
            </a:r>
          </a:p>
          <a:p>
            <a:pPr lvl="1" fontAlgn="auto">
              <a:spcAft>
                <a:spcPts val="0"/>
              </a:spcAft>
              <a:buSzPct val="50000"/>
              <a:buFont typeface="Wingdings" charset="2"/>
              <a:buChar char="Ø"/>
              <a:defRPr/>
            </a:pPr>
            <a:r>
              <a:rPr lang="en-US" dirty="0" smtClean="0">
                <a:latin typeface="Papyrus"/>
                <a:cs typeface="Papyrus"/>
              </a:rPr>
              <a:t>Approximately 40% of items came from an older instrument, the Self-Assessment Questionnaire</a:t>
            </a:r>
          </a:p>
          <a:p>
            <a:pPr lvl="2" fontAlgn="auto">
              <a:spcAft>
                <a:spcPts val="0"/>
              </a:spcAft>
              <a:buSzPct val="50000"/>
              <a:buFont typeface="Arial"/>
              <a:buChar char="•"/>
              <a:defRPr/>
            </a:pPr>
            <a:r>
              <a:rPr lang="en-US" dirty="0" smtClean="0">
                <a:latin typeface="Papyrus"/>
                <a:cs typeface="Papyrus"/>
              </a:rPr>
              <a:t>Developed by </a:t>
            </a:r>
            <a:r>
              <a:rPr lang="en-US" dirty="0" err="1" smtClean="0">
                <a:latin typeface="Papyrus"/>
                <a:cs typeface="Papyrus"/>
              </a:rPr>
              <a:t>Boyatzis</a:t>
            </a:r>
            <a:r>
              <a:rPr lang="en-US" dirty="0" smtClean="0">
                <a:latin typeface="Papyrus"/>
                <a:cs typeface="Papyrus"/>
              </a:rPr>
              <a:t>, 1994</a:t>
            </a:r>
          </a:p>
          <a:p>
            <a:pPr lvl="1" fontAlgn="auto">
              <a:spcAft>
                <a:spcPts val="0"/>
              </a:spcAft>
              <a:buSzPct val="50000"/>
              <a:buFont typeface="Arial"/>
              <a:buNone/>
              <a:defRPr/>
            </a:pPr>
            <a:endParaRPr lang="en-US" dirty="0" smtClean="0">
              <a:latin typeface="Papyrus"/>
              <a:cs typeface="Papyrus"/>
            </a:endParaRPr>
          </a:p>
          <a:p>
            <a:pPr lvl="1" fontAlgn="auto">
              <a:spcAft>
                <a:spcPts val="0"/>
              </a:spcAft>
              <a:buSzPct val="50000"/>
              <a:buFont typeface="Wingdings" charset="2"/>
              <a:buChar char="Ø"/>
              <a:defRPr/>
            </a:pPr>
            <a:r>
              <a:rPr lang="en-US" dirty="0" smtClean="0">
                <a:latin typeface="Papyrus"/>
                <a:cs typeface="Papyrus"/>
              </a:rPr>
              <a:t>These earlier items have been validated against performance in hundreds of competency studies of managers, executives, and leaders in North America, Italy, and Brazil</a:t>
            </a:r>
          </a:p>
          <a:p>
            <a:pPr lvl="1" fontAlgn="auto">
              <a:spcAft>
                <a:spcPts val="0"/>
              </a:spcAft>
              <a:buSzPct val="50000"/>
              <a:buFont typeface="Arial"/>
              <a:buNone/>
              <a:defRPr/>
            </a:pPr>
            <a:endParaRPr lang="en-US" dirty="0" smtClean="0">
              <a:latin typeface="Papyrus"/>
              <a:cs typeface="Papyrus"/>
            </a:endParaRPr>
          </a:p>
          <a:p>
            <a:pPr lvl="1" fontAlgn="auto">
              <a:spcAft>
                <a:spcPts val="0"/>
              </a:spcAft>
              <a:buSzPct val="50000"/>
              <a:buFont typeface="Wingdings" charset="2"/>
              <a:buChar char="Ø"/>
              <a:defRPr/>
            </a:pPr>
            <a:r>
              <a:rPr lang="en-US" dirty="0" smtClean="0">
                <a:latin typeface="Papyrus"/>
                <a:cs typeface="Papyrus"/>
              </a:rPr>
              <a:t>There is no research that supports the validity of ECI</a:t>
            </a:r>
            <a:endParaRPr lang="en-US" dirty="0">
              <a:latin typeface="Papyrus"/>
              <a:cs typeface="Papyru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Papyrus"/>
                <a:cs typeface="Papyrus"/>
              </a:rPr>
              <a:t>Mixed Models of EI: Bar-On Model of  Emotional-Social Intelligence</a:t>
            </a:r>
            <a:endParaRPr lang="en-US" dirty="0"/>
          </a:p>
        </p:txBody>
      </p:sp>
      <p:sp>
        <p:nvSpPr>
          <p:cNvPr id="45058"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Developed by Reuven Bar-On</a:t>
            </a:r>
          </a:p>
          <a:p>
            <a:pPr lvl="1">
              <a:buSzPct val="50000"/>
              <a:buFont typeface="Wingdings" pitchFamily="2" charset="2"/>
              <a:buChar char="Ø"/>
            </a:pPr>
            <a:r>
              <a:rPr lang="en-US" smtClean="0">
                <a:latin typeface="Papyrus" pitchFamily="66" charset="0"/>
              </a:rPr>
              <a:t>1</a:t>
            </a:r>
            <a:r>
              <a:rPr lang="en-US" baseline="30000" smtClean="0">
                <a:latin typeface="Papyrus" pitchFamily="66" charset="0"/>
              </a:rPr>
              <a:t>st</a:t>
            </a:r>
            <a:r>
              <a:rPr lang="en-US" smtClean="0">
                <a:latin typeface="Papyrus" pitchFamily="66" charset="0"/>
              </a:rPr>
              <a:t> to use the term: Emotion Quotient</a:t>
            </a:r>
          </a:p>
          <a:p>
            <a:pPr>
              <a:buSzPct val="50000"/>
              <a:buFont typeface="Arial" charset="0"/>
              <a:buNone/>
            </a:pPr>
            <a:endParaRPr lang="en-US" smtClean="0">
              <a:latin typeface="Papyrus" pitchFamily="66" charset="0"/>
            </a:endParaRPr>
          </a:p>
          <a:p>
            <a:pPr>
              <a:buSzPct val="50000"/>
              <a:buFont typeface="Wingdings" pitchFamily="2" charset="2"/>
              <a:buChar char="u"/>
            </a:pPr>
            <a:r>
              <a:rPr lang="en-US" smtClean="0">
                <a:latin typeface="Papyrus" pitchFamily="66" charset="0"/>
              </a:rPr>
              <a:t>Define EI: “being concerned with effectively understanding oneself and others, relating well to people, and adapting to and coping with the immediate surroundings to be more successful in dealing with environmental demands”</a:t>
            </a:r>
          </a:p>
          <a:p>
            <a:pPr>
              <a:buSzPct val="50000"/>
              <a:buFont typeface="Arial" charset="0"/>
              <a:buNone/>
            </a:pPr>
            <a:endParaRPr lang="en-US" sz="1200" smtClean="0">
              <a:latin typeface="Papyrus" pitchFamily="66" charset="0"/>
            </a:endParaRPr>
          </a:p>
          <a:p>
            <a:pPr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latin typeface="Papyrus" pitchFamily="66" charset="0"/>
              </a:rPr>
              <a:t>Bar-On EI Model: Assumptions</a:t>
            </a:r>
          </a:p>
        </p:txBody>
      </p:sp>
      <p:sp>
        <p:nvSpPr>
          <p:cNvPr id="3" name="Content Placeholder 2"/>
          <p:cNvSpPr>
            <a:spLocks noGrp="1"/>
          </p:cNvSpPr>
          <p:nvPr>
            <p:ph idx="1"/>
          </p:nvPr>
        </p:nvSpPr>
        <p:spPr>
          <a:xfrm>
            <a:off x="457200" y="1600200"/>
            <a:ext cx="8229600" cy="5257800"/>
          </a:xfrm>
        </p:spPr>
        <p:txBody>
          <a:bodyPr rtlCol="0">
            <a:normAutofit fontScale="92500" lnSpcReduction="10000"/>
          </a:bodyPr>
          <a:lstStyle/>
          <a:p>
            <a:pPr fontAlgn="auto">
              <a:spcAft>
                <a:spcPts val="0"/>
              </a:spcAft>
              <a:buSzPct val="50000"/>
              <a:buFont typeface="Wingdings" charset="2"/>
              <a:buChar char="u"/>
              <a:defRPr/>
            </a:pPr>
            <a:r>
              <a:rPr lang="en-US" dirty="0" smtClean="0">
                <a:latin typeface="Papyrus"/>
                <a:cs typeface="Papyrus"/>
              </a:rPr>
              <a:t>Emotional intelligence develops over time</a:t>
            </a:r>
          </a:p>
          <a:p>
            <a:pPr lvl="1" fontAlgn="auto">
              <a:spcAft>
                <a:spcPts val="0"/>
              </a:spcAft>
              <a:buSzPct val="50000"/>
              <a:buFont typeface="Wingdings" charset="2"/>
              <a:buChar char="Ø"/>
              <a:defRPr/>
            </a:pPr>
            <a:r>
              <a:rPr lang="en-US" dirty="0" smtClean="0">
                <a:latin typeface="Papyrus"/>
                <a:cs typeface="Papyrus"/>
              </a:rPr>
              <a:t>Can be improved through training or therapy</a:t>
            </a:r>
          </a:p>
          <a:p>
            <a:pPr lvl="1" fontAlgn="auto">
              <a:spcAft>
                <a:spcPts val="0"/>
              </a:spcAft>
              <a:buSzPct val="50000"/>
              <a:buFont typeface="Arial"/>
              <a:buNone/>
              <a:defRPr/>
            </a:pPr>
            <a:endParaRPr lang="en-US" dirty="0" smtClean="0">
              <a:latin typeface="Papyrus"/>
              <a:cs typeface="Papyrus"/>
            </a:endParaRPr>
          </a:p>
          <a:p>
            <a:pPr fontAlgn="auto">
              <a:spcAft>
                <a:spcPts val="0"/>
              </a:spcAft>
              <a:buSzPct val="50000"/>
              <a:buFont typeface="Wingdings" charset="2"/>
              <a:buChar char="u"/>
              <a:defRPr/>
            </a:pPr>
            <a:r>
              <a:rPr lang="en-US" dirty="0" smtClean="0">
                <a:latin typeface="Papyrus"/>
                <a:cs typeface="Papyrus"/>
              </a:rPr>
              <a:t>Emotional intelligence and cognitive intelligence contribute equally to a person’s general intelligence, which then indicates one’s potential to succeed in life</a:t>
            </a:r>
          </a:p>
          <a:p>
            <a:pPr lvl="1" fontAlgn="auto">
              <a:spcAft>
                <a:spcPts val="0"/>
              </a:spcAft>
              <a:buSzPct val="50000"/>
              <a:buFont typeface="Wingdings" charset="2"/>
              <a:buChar char="Ø"/>
              <a:defRPr/>
            </a:pPr>
            <a:r>
              <a:rPr lang="en-US" dirty="0" smtClean="0">
                <a:latin typeface="Papyrus"/>
                <a:cs typeface="Papyrus"/>
              </a:rPr>
              <a:t>Individuals with higher than average </a:t>
            </a:r>
            <a:r>
              <a:rPr lang="en-US" dirty="0" err="1" smtClean="0">
                <a:latin typeface="Papyrus"/>
                <a:cs typeface="Papyrus"/>
              </a:rPr>
              <a:t>EQ’s</a:t>
            </a:r>
            <a:r>
              <a:rPr lang="en-US" dirty="0" smtClean="0">
                <a:latin typeface="Papyrus"/>
                <a:cs typeface="Papyrus"/>
              </a:rPr>
              <a:t> are in general more successful in meeting environmental demands and pressures</a:t>
            </a:r>
          </a:p>
          <a:p>
            <a:pPr lvl="1" fontAlgn="auto">
              <a:spcAft>
                <a:spcPts val="0"/>
              </a:spcAft>
              <a:buSzPct val="50000"/>
              <a:buFont typeface="Wingdings" charset="2"/>
              <a:buChar char="Ø"/>
              <a:defRPr/>
            </a:pPr>
            <a:r>
              <a:rPr lang="en-US" dirty="0" smtClean="0">
                <a:latin typeface="Papyrus"/>
                <a:cs typeface="Papyrus"/>
              </a:rPr>
              <a:t>Deficiency in EQ can mean a lack of success and emotional problems</a:t>
            </a:r>
            <a:endParaRPr lang="en-US" sz="1200" dirty="0" smtClean="0">
              <a:latin typeface="Papyrus"/>
              <a:cs typeface="Papyrus"/>
            </a:endParaRPr>
          </a:p>
          <a:p>
            <a:pPr lvl="1" algn="r" fontAlgn="auto">
              <a:spcAft>
                <a:spcPts val="0"/>
              </a:spcAft>
              <a:buSzPct val="50000"/>
              <a:buFont typeface="Arial"/>
              <a:buNone/>
              <a:defRPr/>
            </a:pPr>
            <a:r>
              <a:rPr lang="en-US" sz="1200" dirty="0" smtClean="0">
                <a:latin typeface="Papyrus"/>
                <a:cs typeface="Papyrus"/>
              </a:rPr>
              <a:t>**</a:t>
            </a:r>
            <a:endParaRPr lang="en-US" dirty="0">
              <a:latin typeface="Papyrus"/>
              <a:cs typeface="Papyru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latin typeface="Papyrus" pitchFamily="66" charset="0"/>
              </a:rPr>
              <a:t>Bar-On EI Model: Factors</a:t>
            </a:r>
            <a:endParaRPr lang="en-US" smtClean="0"/>
          </a:p>
        </p:txBody>
      </p:sp>
      <p:pic>
        <p:nvPicPr>
          <p:cNvPr id="47106" name="Content Placeholder 3" descr="Picture 4.png"/>
          <p:cNvPicPr>
            <a:picLocks noGrp="1" noChangeAspect="1"/>
          </p:cNvPicPr>
          <p:nvPr>
            <p:ph idx="1"/>
          </p:nvPr>
        </p:nvPicPr>
        <p:blipFill>
          <a:blip r:embed="rId2"/>
          <a:srcRect t="-88290" b="-88290"/>
          <a:stretch>
            <a:fillRect/>
          </a:stretch>
        </p:blipFill>
        <p:spPr>
          <a:xfrm>
            <a:off x="457200" y="274638"/>
            <a:ext cx="8229600" cy="4525962"/>
          </a:xfrm>
        </p:spPr>
      </p:pic>
      <p:pic>
        <p:nvPicPr>
          <p:cNvPr id="47107" name="Picture 4" descr="Picture 5.png"/>
          <p:cNvPicPr>
            <a:picLocks noChangeAspect="1"/>
          </p:cNvPicPr>
          <p:nvPr/>
        </p:nvPicPr>
        <p:blipFill>
          <a:blip r:embed="rId3"/>
          <a:srcRect/>
          <a:stretch>
            <a:fillRect/>
          </a:stretch>
        </p:blipFill>
        <p:spPr bwMode="auto">
          <a:xfrm>
            <a:off x="457200" y="3886200"/>
            <a:ext cx="8229600" cy="1101725"/>
          </a:xfrm>
          <a:prstGeom prst="rect">
            <a:avLst/>
          </a:prstGeom>
          <a:noFill/>
          <a:ln w="9525">
            <a:noFill/>
            <a:miter lim="800000"/>
            <a:headEnd/>
            <a:tailEnd/>
          </a:ln>
        </p:spPr>
      </p:pic>
      <p:pic>
        <p:nvPicPr>
          <p:cNvPr id="47108" name="Picture 5" descr="Picture 1.png"/>
          <p:cNvPicPr>
            <a:picLocks noChangeAspect="1"/>
          </p:cNvPicPr>
          <p:nvPr/>
        </p:nvPicPr>
        <p:blipFill>
          <a:blip r:embed="rId4"/>
          <a:srcRect/>
          <a:stretch>
            <a:fillRect/>
          </a:stretch>
        </p:blipFill>
        <p:spPr bwMode="auto">
          <a:xfrm>
            <a:off x="457200" y="5562600"/>
            <a:ext cx="8229600" cy="922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latin typeface="Papyrus" pitchFamily="66" charset="0"/>
              </a:rPr>
              <a:t>Bar-On Model: Factors</a:t>
            </a:r>
          </a:p>
        </p:txBody>
      </p:sp>
      <p:pic>
        <p:nvPicPr>
          <p:cNvPr id="48130" name="Content Placeholder 3" descr="Picture 2.png"/>
          <p:cNvPicPr>
            <a:picLocks noGrp="1" noChangeAspect="1"/>
          </p:cNvPicPr>
          <p:nvPr>
            <p:ph idx="1"/>
          </p:nvPr>
        </p:nvPicPr>
        <p:blipFill>
          <a:blip r:embed="rId2"/>
          <a:srcRect t="-136493" b="-136493"/>
          <a:stretch>
            <a:fillRect/>
          </a:stretch>
        </p:blipFill>
        <p:spPr>
          <a:xfrm>
            <a:off x="457200" y="914400"/>
            <a:ext cx="8229600" cy="4525963"/>
          </a:xfrm>
        </p:spPr>
      </p:pic>
      <p:pic>
        <p:nvPicPr>
          <p:cNvPr id="48131" name="Picture 4" descr="Picture 3.png"/>
          <p:cNvPicPr>
            <a:picLocks noChangeAspect="1"/>
          </p:cNvPicPr>
          <p:nvPr/>
        </p:nvPicPr>
        <p:blipFill>
          <a:blip r:embed="rId3"/>
          <a:srcRect/>
          <a:stretch>
            <a:fillRect/>
          </a:stretch>
        </p:blipFill>
        <p:spPr bwMode="auto">
          <a:xfrm>
            <a:off x="457200" y="4800600"/>
            <a:ext cx="8229600" cy="103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latin typeface="Papyrus" pitchFamily="66" charset="0"/>
              </a:rPr>
              <a:t>Bar-On Model: Measurement</a:t>
            </a:r>
            <a:endParaRPr lang="en-US" smtClean="0"/>
          </a:p>
        </p:txBody>
      </p:sp>
      <p:sp>
        <p:nvSpPr>
          <p:cNvPr id="49154"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EQ-I: Bar-On Emotion Quotient Inventory</a:t>
            </a:r>
          </a:p>
          <a:p>
            <a:pPr lvl="1">
              <a:buSzPct val="50000"/>
              <a:buFont typeface="Wingdings" pitchFamily="2" charset="2"/>
              <a:buChar char="Ø"/>
            </a:pPr>
            <a:r>
              <a:rPr lang="en-US" smtClean="0">
                <a:latin typeface="Papyrus" pitchFamily="66" charset="0"/>
              </a:rPr>
              <a:t>133 questions used to obtain a Total EQ</a:t>
            </a:r>
          </a:p>
          <a:p>
            <a:pPr lvl="1">
              <a:buSzPct val="50000"/>
              <a:buFont typeface="Wingdings" pitchFamily="2" charset="2"/>
              <a:buChar char="Ø"/>
            </a:pPr>
            <a:r>
              <a:rPr lang="en-US" smtClean="0">
                <a:latin typeface="Papyrus" pitchFamily="66" charset="0"/>
              </a:rPr>
              <a:t>Also gives 5 composite scale scores corresponding to the 5 main components of the model</a:t>
            </a:r>
          </a:p>
          <a:p>
            <a:pPr lvl="1">
              <a:buSzPct val="50000"/>
              <a:buFont typeface="Wingdings" pitchFamily="2" charset="2"/>
              <a:buChar char="Ø"/>
            </a:pPr>
            <a:r>
              <a:rPr lang="en-US" smtClean="0">
                <a:latin typeface="Papyrus" pitchFamily="66" charset="0"/>
              </a:rPr>
              <a:t>Not meant to measure  personality traits or cognitive capacity; rather the mental ability to be successful in dealing with environmental demands and pressures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latin typeface="Papyrus" pitchFamily="66" charset="0"/>
              </a:rPr>
              <a:t>Origins of the Concept    </a:t>
            </a:r>
          </a:p>
        </p:txBody>
      </p:sp>
      <p:sp>
        <p:nvSpPr>
          <p:cNvPr id="16386"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Darwin’s early work on the importance of emotional expression for survival (1870s)</a:t>
            </a:r>
          </a:p>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E.L. Thorndike (1920) used the term social intelligence to describe the skill of understanding and managing other people</a:t>
            </a:r>
          </a:p>
          <a:p>
            <a:pPr>
              <a:buSzPct val="50000"/>
              <a:buFont typeface="Wingdings" pitchFamily="2" charset="2"/>
              <a:buChar char="u"/>
            </a:pPr>
            <a:endParaRPr lang="en-US" smtClean="0">
              <a:latin typeface="Papyrus" pitchFamily="66" charset="0"/>
            </a:endParaRPr>
          </a:p>
          <a:p>
            <a:pPr algn="r">
              <a:buSzPct val="50000"/>
              <a:buFont typeface="Arial" charset="0"/>
              <a:buNone/>
            </a:pPr>
            <a:r>
              <a:rPr lang="en-US" sz="1200" smtClean="0">
                <a:latin typeface="Papyrus" pitchFamily="66" charset="0"/>
              </a:rPr>
              <a:t>**</a:t>
            </a:r>
            <a:r>
              <a:rPr lang="en-US" smtClean="0">
                <a:latin typeface="Papyrus" pitchFamily="66" charset="0"/>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Papyrus"/>
                <a:cs typeface="Papyrus"/>
              </a:rPr>
              <a:t>Bar-On Model:</a:t>
            </a:r>
            <a:br>
              <a:rPr lang="en-US" dirty="0" smtClean="0">
                <a:latin typeface="Papyrus"/>
                <a:cs typeface="Papyrus"/>
              </a:rPr>
            </a:br>
            <a:r>
              <a:rPr lang="en-US" dirty="0" smtClean="0">
                <a:latin typeface="Papyrus"/>
                <a:cs typeface="Papyrus"/>
              </a:rPr>
              <a:t>Measurement Issues</a:t>
            </a:r>
            <a:endParaRPr lang="en-US" dirty="0"/>
          </a:p>
        </p:txBody>
      </p:sp>
      <p:sp>
        <p:nvSpPr>
          <p:cNvPr id="51202"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EQ-I</a:t>
            </a:r>
          </a:p>
          <a:p>
            <a:pPr lvl="1">
              <a:buSzPct val="50000"/>
              <a:buFont typeface="Wingdings" pitchFamily="2" charset="2"/>
              <a:buChar char="Ø"/>
            </a:pPr>
            <a:r>
              <a:rPr lang="en-US" smtClean="0">
                <a:latin typeface="Papyrus" pitchFamily="66" charset="0"/>
              </a:rPr>
              <a:t>Self-report, highly susceptible to faking</a:t>
            </a:r>
          </a:p>
          <a:p>
            <a:pPr lvl="1">
              <a:buSzPct val="50000"/>
              <a:buFont typeface="Wingdings" pitchFamily="2" charset="2"/>
              <a:buChar char="Ø"/>
            </a:pPr>
            <a:r>
              <a:rPr lang="en-US" smtClean="0">
                <a:latin typeface="Papyrus" pitchFamily="66" charset="0"/>
              </a:rPr>
              <a:t>Originally developed in a clinical setting, not the work environment</a:t>
            </a:r>
          </a:p>
          <a:p>
            <a:pPr lvl="1">
              <a:buSzPct val="50000"/>
              <a:buFont typeface="Wingdings" pitchFamily="2" charset="2"/>
              <a:buChar char="Ø"/>
            </a:pPr>
            <a:r>
              <a:rPr lang="en-US" smtClean="0">
                <a:latin typeface="Papyrus" pitchFamily="66" charset="0"/>
              </a:rPr>
              <a:t>Much is known about its reliability and convergent and discriminate validity</a:t>
            </a:r>
          </a:p>
          <a:p>
            <a:pPr lvl="1">
              <a:buSzPct val="50000"/>
              <a:buFont typeface="Wingdings" pitchFamily="2" charset="2"/>
              <a:buChar char="Ø"/>
            </a:pPr>
            <a:r>
              <a:rPr lang="en-US" smtClean="0">
                <a:latin typeface="Papyrus" pitchFamily="66" charset="0"/>
              </a:rPr>
              <a:t>Little is known about its predictive ability in the work environment</a:t>
            </a:r>
          </a:p>
          <a:p>
            <a:pPr lvl="2">
              <a:buSzPct val="50000"/>
            </a:pPr>
            <a:r>
              <a:rPr lang="en-US" smtClean="0">
                <a:latin typeface="Papyrus" pitchFamily="66" charset="0"/>
              </a:rPr>
              <a:t>However, EQ-I was predictive of success for U.S. Air Force recruiters; by using the test, the Air Force saved 3 million dollars annually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mtClean="0">
                <a:latin typeface="Papyrus" pitchFamily="66" charset="0"/>
              </a:rPr>
              <a:t>Is EI a Form of Intelligence?</a:t>
            </a:r>
          </a:p>
        </p:txBody>
      </p:sp>
      <p:sp>
        <p:nvSpPr>
          <p:cNvPr id="53250"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z="2800" smtClean="0">
                <a:latin typeface="Papyrus" pitchFamily="66" charset="0"/>
              </a:rPr>
              <a:t>“Goleman exemplifies more clearly than most the fundamental absurdity of the tendency to class almost any type of behavior as an ‘intelligence’…If these five ‘abilities’ define ‘emotional intelligence’, we would expect some evidence that they are highly correlated; Goleman admits that they might be quite uncorrelated, and in any case if we cannot measure them, how do we know they are related? So the whole theory is built on quicksand: there is no sound scientific basis.”</a:t>
            </a:r>
          </a:p>
          <a:p>
            <a:pPr lvl="1">
              <a:buSzPct val="50000"/>
              <a:buFont typeface="Wingdings" pitchFamily="2" charset="2"/>
              <a:buChar char="Ø"/>
            </a:pPr>
            <a:r>
              <a:rPr lang="en-US" sz="2400" smtClean="0">
                <a:latin typeface="Papyrus" pitchFamily="66" charset="0"/>
              </a:rPr>
              <a:t>Eysenck, 2000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latin typeface="Papyrus" pitchFamily="66" charset="0"/>
              </a:rPr>
              <a:t>Is EI a Form of Intelligence?</a:t>
            </a:r>
            <a:endParaRPr lang="en-US" smtClean="0"/>
          </a:p>
        </p:txBody>
      </p:sp>
      <p:sp>
        <p:nvSpPr>
          <p:cNvPr id="54274" name="Content Placeholder 2"/>
          <p:cNvSpPr>
            <a:spLocks noGrp="1"/>
          </p:cNvSpPr>
          <p:nvPr>
            <p:ph idx="1"/>
          </p:nvPr>
        </p:nvSpPr>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Locke (2005) suggested that emotional intelligence is not a new or distinct form of intelligence; rather, it is simply the intelligence construct applied to the domain of emotions. Hence, it is more like a skill.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latin typeface="Papyrus" pitchFamily="66" charset="0"/>
              </a:rPr>
              <a:t>Does EI Have Predictive Value?</a:t>
            </a:r>
          </a:p>
        </p:txBody>
      </p:sp>
      <p:sp>
        <p:nvSpPr>
          <p:cNvPr id="3" name="Content Placeholder 2"/>
          <p:cNvSpPr>
            <a:spLocks noGrp="1"/>
          </p:cNvSpPr>
          <p:nvPr>
            <p:ph idx="1"/>
          </p:nvPr>
        </p:nvSpPr>
        <p:spPr>
          <a:xfrm>
            <a:off x="457200" y="1600200"/>
            <a:ext cx="8229600" cy="5257800"/>
          </a:xfrm>
        </p:spPr>
        <p:txBody>
          <a:bodyPr rtlCol="0">
            <a:normAutofit/>
          </a:bodyPr>
          <a:lstStyle/>
          <a:p>
            <a:pPr fontAlgn="auto">
              <a:spcAft>
                <a:spcPts val="0"/>
              </a:spcAft>
              <a:buSzPct val="50000"/>
              <a:buFont typeface="Wingdings" charset="2"/>
              <a:buChar char="u"/>
              <a:defRPr/>
            </a:pPr>
            <a:r>
              <a:rPr lang="en-US" sz="3027" dirty="0" smtClean="0">
                <a:latin typeface="Papyrus"/>
                <a:cs typeface="Papyrus"/>
              </a:rPr>
              <a:t>Davies, </a:t>
            </a:r>
            <a:r>
              <a:rPr lang="en-US" sz="3027" dirty="0" err="1" smtClean="0">
                <a:latin typeface="Papyrus"/>
                <a:cs typeface="Papyrus"/>
              </a:rPr>
              <a:t>Stankov</a:t>
            </a:r>
            <a:r>
              <a:rPr lang="en-US" sz="3027" dirty="0" smtClean="0">
                <a:latin typeface="Papyrus"/>
                <a:cs typeface="Papyrus"/>
              </a:rPr>
              <a:t>, &amp; Roberts (1998) concluded that there was nothing empirically new in the idea of emotional intelligence</a:t>
            </a:r>
          </a:p>
          <a:p>
            <a:pPr lvl="1" fontAlgn="auto">
              <a:spcAft>
                <a:spcPts val="0"/>
              </a:spcAft>
              <a:buSzPct val="50000"/>
              <a:buFont typeface="Wingdings" charset="2"/>
              <a:buChar char="Ø"/>
              <a:defRPr/>
            </a:pPr>
            <a:r>
              <a:rPr lang="en-US" sz="2400" dirty="0" smtClean="0">
                <a:latin typeface="Papyrus"/>
                <a:cs typeface="Papyrus"/>
              </a:rPr>
              <a:t>Measures utilized at that time were new, and little was known about their psychometric properties (</a:t>
            </a:r>
            <a:r>
              <a:rPr lang="en-US" sz="2400" dirty="0" err="1" smtClean="0">
                <a:latin typeface="Papyrus"/>
                <a:cs typeface="Papyrus"/>
              </a:rPr>
              <a:t>Cherniss</a:t>
            </a:r>
            <a:r>
              <a:rPr lang="en-US" sz="2400" dirty="0" smtClean="0">
                <a:latin typeface="Papyrus"/>
                <a:cs typeface="Papyrus"/>
              </a:rPr>
              <a:t>, 2000)</a:t>
            </a:r>
          </a:p>
          <a:p>
            <a:pPr lvl="1" fontAlgn="auto">
              <a:spcAft>
                <a:spcPts val="0"/>
              </a:spcAft>
              <a:buSzPct val="50000"/>
              <a:buFont typeface="Arial"/>
              <a:buNone/>
              <a:defRPr/>
            </a:pPr>
            <a:endParaRPr lang="en-US" sz="2400" dirty="0" smtClean="0">
              <a:latin typeface="Papyrus"/>
              <a:cs typeface="Papyrus"/>
            </a:endParaRPr>
          </a:p>
          <a:p>
            <a:pPr fontAlgn="auto">
              <a:spcAft>
                <a:spcPts val="0"/>
              </a:spcAft>
              <a:buSzPct val="50000"/>
              <a:buFont typeface="Wingdings" charset="2"/>
              <a:buChar char="u"/>
              <a:defRPr/>
            </a:pPr>
            <a:r>
              <a:rPr lang="en-US" sz="2800" dirty="0" err="1" smtClean="0">
                <a:latin typeface="Papyrus"/>
                <a:cs typeface="Papyrus"/>
              </a:rPr>
              <a:t>Landy</a:t>
            </a:r>
            <a:r>
              <a:rPr lang="en-US" sz="2800" dirty="0" smtClean="0">
                <a:latin typeface="Papyrus"/>
                <a:cs typeface="Papyrus"/>
              </a:rPr>
              <a:t> (2005) stated that the few incremental validity studies conducted on EI have shown that it adds nothing of real value to prediction of academic and work success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mtClean="0">
                <a:latin typeface="Papyrus" pitchFamily="66" charset="0"/>
              </a:rPr>
              <a:t>EI Measurement Issues</a:t>
            </a:r>
          </a:p>
        </p:txBody>
      </p:sp>
      <p:sp>
        <p:nvSpPr>
          <p:cNvPr id="56322"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z="2800" smtClean="0">
              <a:latin typeface="Papyrus" pitchFamily="66" charset="0"/>
            </a:endParaRPr>
          </a:p>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Business vs. Academics – the former often make grandiose predictions predicated upon emotional intelligence while the latter warns against unscientific abuses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latin typeface="Papyrus" pitchFamily="66" charset="0"/>
              </a:rPr>
              <a:t>EI Measurement Issues</a:t>
            </a:r>
            <a:endParaRPr lang="en-US" smtClean="0"/>
          </a:p>
        </p:txBody>
      </p:sp>
      <p:sp>
        <p:nvSpPr>
          <p:cNvPr id="57346" name="Content Placeholder 2"/>
          <p:cNvSpPr>
            <a:spLocks noGrp="1"/>
          </p:cNvSpPr>
          <p:nvPr>
            <p:ph idx="1"/>
          </p:nvPr>
        </p:nvSpPr>
        <p:spPr>
          <a:xfrm>
            <a:off x="457200" y="1600200"/>
            <a:ext cx="8229600" cy="5257800"/>
          </a:xfrm>
        </p:spPr>
        <p:txBody>
          <a:bodyPr/>
          <a:lstStyle/>
          <a:p>
            <a:pPr lvl="1">
              <a:buSzPct val="50000"/>
              <a:buFont typeface="Wingdings" pitchFamily="2" charset="2"/>
              <a:buChar char="Ø"/>
            </a:pPr>
            <a:endParaRPr lang="en-US" sz="2400" smtClean="0">
              <a:latin typeface="Papyrus" pitchFamily="66" charset="0"/>
            </a:endParaRPr>
          </a:p>
          <a:p>
            <a:pPr lvl="1">
              <a:buSzPct val="50000"/>
              <a:buFont typeface="Wingdings" pitchFamily="2" charset="2"/>
              <a:buChar char="Ø"/>
            </a:pPr>
            <a:r>
              <a:rPr lang="en-US" sz="2400" smtClean="0">
                <a:latin typeface="Papyrus" pitchFamily="66" charset="0"/>
              </a:rPr>
              <a:t>For example: Goleman has asserted “the most effective leaders are alike in one crucial way: they all have a high degree of what has come to be known as emotional intelligence…EI is the sine qua non of leadership”</a:t>
            </a:r>
          </a:p>
          <a:p>
            <a:pPr lvl="1">
              <a:buSzPct val="50000"/>
              <a:buFont typeface="Arial" charset="0"/>
              <a:buNone/>
            </a:pPr>
            <a:endParaRPr lang="en-US" sz="2400" smtClean="0">
              <a:latin typeface="Papyrus" pitchFamily="66" charset="0"/>
            </a:endParaRPr>
          </a:p>
          <a:p>
            <a:pPr lvl="1">
              <a:buSzPct val="50000"/>
              <a:buFont typeface="Wingdings" pitchFamily="2" charset="2"/>
              <a:buChar char="Ø"/>
            </a:pPr>
            <a:r>
              <a:rPr lang="en-US" sz="2400" smtClean="0">
                <a:latin typeface="Papyrus" pitchFamily="66" charset="0"/>
              </a:rPr>
              <a:t>Mayer rebuts, “the popular literature’s implication-that highly emotionally intelligent people possess an unqualified advantage in life-appears overly enthusiastic at present and unsubstantiated by reasonable scientific standards”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latin typeface="Papyrus" pitchFamily="66" charset="0"/>
              </a:rPr>
              <a:t>EI and Gender Differences</a:t>
            </a:r>
          </a:p>
        </p:txBody>
      </p:sp>
      <p:sp>
        <p:nvSpPr>
          <p:cNvPr id="58370"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Women are higher than men:</a:t>
            </a:r>
          </a:p>
          <a:p>
            <a:pPr lvl="1">
              <a:buSzPct val="50000"/>
              <a:buFont typeface="Wingdings" pitchFamily="2" charset="2"/>
              <a:buChar char="Ø"/>
            </a:pPr>
            <a:r>
              <a:rPr lang="en-US" smtClean="0">
                <a:latin typeface="Papyrus" pitchFamily="66" charset="0"/>
              </a:rPr>
              <a:t>Empathy</a:t>
            </a:r>
          </a:p>
          <a:p>
            <a:pPr lvl="1">
              <a:buSzPct val="50000"/>
              <a:buFont typeface="Wingdings" pitchFamily="2" charset="2"/>
              <a:buChar char="Ø"/>
            </a:pPr>
            <a:r>
              <a:rPr lang="en-US" smtClean="0">
                <a:latin typeface="Papyrus" pitchFamily="66" charset="0"/>
              </a:rPr>
              <a:t>Social Responsibility</a:t>
            </a:r>
          </a:p>
          <a:p>
            <a:pPr lvl="1">
              <a:buSzPct val="50000"/>
              <a:buFont typeface="Wingdings" pitchFamily="2" charset="2"/>
              <a:buChar char="Ø"/>
            </a:pPr>
            <a:endParaRPr lang="en-US" smtClean="0">
              <a:latin typeface="Papyrus" pitchFamily="66" charset="0"/>
            </a:endParaRPr>
          </a:p>
          <a:p>
            <a:pPr>
              <a:buSzPct val="50000"/>
              <a:buFont typeface="Wingdings" pitchFamily="2" charset="2"/>
              <a:buChar char="u"/>
            </a:pPr>
            <a:r>
              <a:rPr lang="en-US" smtClean="0">
                <a:latin typeface="Papyrus" pitchFamily="66" charset="0"/>
              </a:rPr>
              <a:t>Men are higher than women:</a:t>
            </a:r>
          </a:p>
          <a:p>
            <a:pPr lvl="1">
              <a:buSzPct val="50000"/>
              <a:buFont typeface="Wingdings" pitchFamily="2" charset="2"/>
              <a:buChar char="Ø"/>
            </a:pPr>
            <a:r>
              <a:rPr lang="en-US" smtClean="0">
                <a:latin typeface="Papyrus" pitchFamily="66" charset="0"/>
              </a:rPr>
              <a:t>Stress Tolerance</a:t>
            </a:r>
          </a:p>
          <a:p>
            <a:pPr lvl="1">
              <a:buSzPct val="50000"/>
              <a:buFont typeface="Wingdings" pitchFamily="2" charset="2"/>
              <a:buChar char="Ø"/>
            </a:pPr>
            <a:r>
              <a:rPr lang="en-US" smtClean="0">
                <a:latin typeface="Papyrus" pitchFamily="66" charset="0"/>
              </a:rPr>
              <a:t>Self Confidence</a:t>
            </a:r>
          </a:p>
          <a:p>
            <a:pPr lvl="1">
              <a:buSzPct val="50000"/>
              <a:buFont typeface="Wingdings" pitchFamily="2" charset="2"/>
              <a:buChar char="Ø"/>
            </a:pPr>
            <a:endParaRPr lang="en-US" smtClean="0">
              <a:latin typeface="Papyrus" pitchFamily="66"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latin typeface="Papyrus" pitchFamily="66" charset="0"/>
              </a:rPr>
              <a:t>EI in the Workplace</a:t>
            </a:r>
          </a:p>
        </p:txBody>
      </p:sp>
      <p:sp>
        <p:nvSpPr>
          <p:cNvPr id="59394" name="Content Placeholder 2"/>
          <p:cNvSpPr>
            <a:spLocks noGrp="1"/>
          </p:cNvSpPr>
          <p:nvPr>
            <p:ph idx="1"/>
          </p:nvPr>
        </p:nvSpPr>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Critics believe that improving literacy and analytical skills is the best way to improve job performance</a:t>
            </a:r>
          </a:p>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Cognitive skills will only get you in the door</a:t>
            </a:r>
          </a:p>
          <a:p>
            <a:pPr lvl="1">
              <a:buSzPct val="50000"/>
              <a:buFont typeface="Wingdings" pitchFamily="2" charset="2"/>
              <a:buChar char="Ø"/>
            </a:pPr>
            <a:r>
              <a:rPr lang="en-US" smtClean="0">
                <a:latin typeface="Papyrus" pitchFamily="66" charset="0"/>
              </a:rPr>
              <a:t>Steve Stein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mtClean="0">
                <a:latin typeface="Papyrus" pitchFamily="66" charset="0"/>
              </a:rPr>
              <a:t>EI in the Workplace</a:t>
            </a:r>
            <a:endParaRPr lang="en-US" smtClean="0"/>
          </a:p>
        </p:txBody>
      </p:sp>
      <p:sp>
        <p:nvSpPr>
          <p:cNvPr id="60418"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Highly Emotional Intelligent Employees:</a:t>
            </a:r>
          </a:p>
          <a:p>
            <a:pPr lvl="1">
              <a:buSzPct val="50000"/>
              <a:buFont typeface="Wingdings" pitchFamily="2" charset="2"/>
              <a:buChar char="Ø"/>
            </a:pPr>
            <a:r>
              <a:rPr lang="en-US" smtClean="0">
                <a:latin typeface="Papyrus" pitchFamily="66" charset="0"/>
              </a:rPr>
              <a:t>Lower absenteeism</a:t>
            </a:r>
          </a:p>
          <a:p>
            <a:pPr lvl="1">
              <a:buSzPct val="50000"/>
              <a:buFont typeface="Wingdings" pitchFamily="2" charset="2"/>
              <a:buChar char="Ø"/>
            </a:pPr>
            <a:r>
              <a:rPr lang="en-US" smtClean="0">
                <a:latin typeface="Papyrus" pitchFamily="66" charset="0"/>
              </a:rPr>
              <a:t>Better psychological health</a:t>
            </a:r>
          </a:p>
          <a:p>
            <a:pPr lvl="1">
              <a:buSzPct val="50000"/>
              <a:buFont typeface="Wingdings" pitchFamily="2" charset="2"/>
              <a:buChar char="Ø"/>
            </a:pPr>
            <a:r>
              <a:rPr lang="en-US" smtClean="0">
                <a:latin typeface="Papyrus" pitchFamily="66" charset="0"/>
              </a:rPr>
              <a:t>Higher commitment</a:t>
            </a:r>
          </a:p>
          <a:p>
            <a:pPr lvl="1">
              <a:buSzPct val="50000"/>
              <a:buFont typeface="Wingdings" pitchFamily="2" charset="2"/>
              <a:buChar char="Ø"/>
            </a:pPr>
            <a:r>
              <a:rPr lang="en-US" smtClean="0">
                <a:latin typeface="Papyrus" pitchFamily="66" charset="0"/>
              </a:rPr>
              <a:t>Clearer role boundaries</a:t>
            </a:r>
          </a:p>
          <a:p>
            <a:pPr lvl="1">
              <a:buSzPct val="50000"/>
              <a:buFont typeface="Wingdings" pitchFamily="2" charset="2"/>
              <a:buChar char="Ø"/>
            </a:pPr>
            <a:r>
              <a:rPr lang="en-US" smtClean="0">
                <a:latin typeface="Papyrus" pitchFamily="66" charset="0"/>
              </a:rPr>
              <a:t>Higher job satisfaction</a:t>
            </a:r>
          </a:p>
          <a:p>
            <a:pPr lvl="1">
              <a:buSzPct val="50000"/>
              <a:buFont typeface="Wingdings" pitchFamily="2" charset="2"/>
              <a:buChar char="Ø"/>
            </a:pPr>
            <a:r>
              <a:rPr lang="en-US" smtClean="0">
                <a:latin typeface="Papyrus" pitchFamily="66" charset="0"/>
              </a:rPr>
              <a:t>Better coping skills</a:t>
            </a:r>
          </a:p>
          <a:p>
            <a:pPr lvl="1">
              <a:buSzPct val="50000"/>
              <a:buFont typeface="Wingdings" pitchFamily="2" charset="2"/>
              <a:buChar char="Ø"/>
            </a:pPr>
            <a:r>
              <a:rPr lang="en-US" smtClean="0">
                <a:latin typeface="Papyrus" pitchFamily="66" charset="0"/>
              </a:rPr>
              <a:t>Higher levels of responsibility and performance</a:t>
            </a:r>
          </a:p>
          <a:p>
            <a:pPr lvl="1">
              <a:buSzPct val="50000"/>
              <a:buFont typeface="Wingdings" pitchFamily="2" charset="2"/>
              <a:buChar char="Ø"/>
            </a:pPr>
            <a:endParaRPr lang="en-US" smtClean="0">
              <a:latin typeface="Papyrus" pitchFamily="66"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latin typeface="Papyrus" pitchFamily="66" charset="0"/>
              </a:rPr>
              <a:t>EI in the Workplace</a:t>
            </a:r>
            <a:endParaRPr lang="en-US" smtClean="0"/>
          </a:p>
        </p:txBody>
      </p:sp>
      <p:sp>
        <p:nvSpPr>
          <p:cNvPr id="61442" name="Content Placeholder 2"/>
          <p:cNvSpPr>
            <a:spLocks noGrp="1"/>
          </p:cNvSpPr>
          <p:nvPr>
            <p:ph idx="1"/>
          </p:nvPr>
        </p:nvSpPr>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Importance of EI in bosses and leaders</a:t>
            </a:r>
          </a:p>
          <a:p>
            <a:pPr lvl="1">
              <a:buSzPct val="50000"/>
              <a:buFont typeface="Wingdings" pitchFamily="2" charset="2"/>
              <a:buChar char="Ø"/>
            </a:pPr>
            <a:r>
              <a:rPr lang="en-US" smtClean="0">
                <a:latin typeface="Papyrus" pitchFamily="66" charset="0"/>
              </a:rPr>
              <a:t>CEO Information Vacuum</a:t>
            </a:r>
          </a:p>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Tasler &amp; Su</a:t>
            </a:r>
          </a:p>
          <a:p>
            <a:pPr lvl="1">
              <a:buSzPct val="50000"/>
              <a:buFont typeface="Wingdings" pitchFamily="2" charset="2"/>
              <a:buChar char="Ø"/>
            </a:pPr>
            <a:r>
              <a:rPr lang="en-US" smtClean="0">
                <a:latin typeface="Papyrus" pitchFamily="66" charset="0"/>
              </a:rPr>
              <a:t>Measured EI of employees from janitors to CEOs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latin typeface="Papyrus" pitchFamily="66" charset="0"/>
              </a:rPr>
              <a:t>Origins of the Concept</a:t>
            </a:r>
          </a:p>
        </p:txBody>
      </p:sp>
      <p:sp>
        <p:nvSpPr>
          <p:cNvPr id="17410"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David Wechsler (1940) described the influence of non-intellectual factors on intelligent behavior</a:t>
            </a:r>
          </a:p>
          <a:p>
            <a:pPr>
              <a:buSzPct val="50000"/>
              <a:buFont typeface="Arial" charset="0"/>
              <a:buNone/>
            </a:pPr>
            <a:endParaRPr lang="en-US" smtClean="0">
              <a:latin typeface="Papyrus" pitchFamily="66" charset="0"/>
            </a:endParaRPr>
          </a:p>
          <a:p>
            <a:pPr lvl="1">
              <a:buSzPct val="50000"/>
              <a:buFont typeface="Wingdings" pitchFamily="2" charset="2"/>
              <a:buChar char="Ø"/>
            </a:pPr>
            <a:r>
              <a:rPr lang="en-US" smtClean="0">
                <a:latin typeface="Papyrus" pitchFamily="66" charset="0"/>
              </a:rPr>
              <a:t>Argued that models of intelligence won’t be complete until they adequately describe these factors</a:t>
            </a:r>
          </a:p>
          <a:p>
            <a:pPr lvl="1">
              <a:buSzPct val="50000"/>
              <a:buFont typeface="Wingdings" pitchFamily="2" charset="2"/>
              <a:buChar char="Ø"/>
            </a:pPr>
            <a:endParaRPr lang="en-US" smtClean="0">
              <a:latin typeface="Papyrus" pitchFamily="66" charset="0"/>
            </a:endParaRPr>
          </a:p>
          <a:p>
            <a:pPr lvl="1"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mtClean="0">
                <a:latin typeface="Papyrus" pitchFamily="66" charset="0"/>
              </a:rPr>
              <a:t>EI in the Workplace</a:t>
            </a:r>
            <a:endParaRPr lang="en-US" smtClean="0"/>
          </a:p>
        </p:txBody>
      </p:sp>
      <p:sp>
        <p:nvSpPr>
          <p:cNvPr id="62466" name="Content Placeholder 2"/>
          <p:cNvSpPr>
            <a:spLocks noGrp="1"/>
          </p:cNvSpPr>
          <p:nvPr>
            <p:ph idx="1"/>
          </p:nvPr>
        </p:nvSpPr>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Different jobs call for different EIQ</a:t>
            </a:r>
          </a:p>
          <a:p>
            <a:pPr>
              <a:buSzPct val="50000"/>
              <a:buFont typeface="Arial" charset="0"/>
              <a:buNone/>
            </a:pPr>
            <a:endParaRPr lang="en-US" smtClean="0">
              <a:latin typeface="Papyrus" pitchFamily="66" charset="0"/>
            </a:endParaRPr>
          </a:p>
          <a:p>
            <a:pPr lvl="1">
              <a:buSzPct val="50000"/>
              <a:buFont typeface="Wingdings" pitchFamily="2" charset="2"/>
              <a:buChar char="Ø"/>
            </a:pPr>
            <a:r>
              <a:rPr lang="en-US" smtClean="0">
                <a:latin typeface="Papyrus" pitchFamily="66" charset="0"/>
              </a:rPr>
              <a:t>Sales associate</a:t>
            </a:r>
          </a:p>
          <a:p>
            <a:pPr lvl="1">
              <a:buSzPct val="50000"/>
              <a:buFont typeface="Wingdings" pitchFamily="2" charset="2"/>
              <a:buChar char="Ø"/>
            </a:pPr>
            <a:r>
              <a:rPr lang="en-US" smtClean="0">
                <a:latin typeface="Papyrus" pitchFamily="66" charset="0"/>
              </a:rPr>
              <a:t>Tennis pro</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smtClean="0">
                <a:latin typeface="Papyrus" pitchFamily="66" charset="0"/>
              </a:rPr>
              <a:t>Improving Company EI</a:t>
            </a:r>
          </a:p>
        </p:txBody>
      </p:sp>
      <p:sp>
        <p:nvSpPr>
          <p:cNvPr id="63490"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Incorporate EI into hiring process</a:t>
            </a:r>
          </a:p>
          <a:p>
            <a:pPr lvl="1">
              <a:buSzPct val="50000"/>
              <a:buFont typeface="Wingdings" pitchFamily="2" charset="2"/>
              <a:buChar char="Ø"/>
            </a:pPr>
            <a:r>
              <a:rPr lang="en-US" smtClean="0">
                <a:latin typeface="Papyrus" pitchFamily="66" charset="0"/>
              </a:rPr>
              <a:t>Develop interview questions to assess:</a:t>
            </a:r>
          </a:p>
          <a:p>
            <a:pPr lvl="2">
              <a:buSzPct val="50000"/>
            </a:pPr>
            <a:r>
              <a:rPr lang="en-US" smtClean="0">
                <a:latin typeface="Papyrus" pitchFamily="66" charset="0"/>
              </a:rPr>
              <a:t>Self- awareness</a:t>
            </a:r>
          </a:p>
          <a:p>
            <a:pPr lvl="2">
              <a:buSzPct val="50000"/>
            </a:pPr>
            <a:r>
              <a:rPr lang="en-US" smtClean="0">
                <a:latin typeface="Papyrus" pitchFamily="66" charset="0"/>
              </a:rPr>
              <a:t>Interpersonal skills</a:t>
            </a:r>
          </a:p>
          <a:p>
            <a:pPr lvl="2">
              <a:buSzPct val="50000"/>
            </a:pPr>
            <a:r>
              <a:rPr lang="en-US" smtClean="0">
                <a:latin typeface="Papyrus" pitchFamily="66" charset="0"/>
              </a:rPr>
              <a:t>Stress management</a:t>
            </a:r>
          </a:p>
          <a:p>
            <a:pPr lvl="2">
              <a:buSzPct val="50000"/>
            </a:pPr>
            <a:r>
              <a:rPr lang="en-US" smtClean="0">
                <a:latin typeface="Papyrus" pitchFamily="66" charset="0"/>
              </a:rPr>
              <a:t>Adaptability</a:t>
            </a:r>
          </a:p>
          <a:p>
            <a:pPr lvl="2">
              <a:buSzPct val="50000"/>
            </a:pPr>
            <a:r>
              <a:rPr lang="en-US" smtClean="0">
                <a:latin typeface="Papyrus" pitchFamily="66" charset="0"/>
              </a:rPr>
              <a:t>Optimism</a:t>
            </a:r>
          </a:p>
          <a:p>
            <a:pPr lvl="2">
              <a:buSzPct val="50000"/>
            </a:pPr>
            <a:r>
              <a:rPr lang="en-US" smtClean="0">
                <a:latin typeface="Papyrus" pitchFamily="66" charset="0"/>
              </a:rPr>
              <a:t>Level of happiness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mtClean="0">
                <a:latin typeface="Papyrus" pitchFamily="66" charset="0"/>
              </a:rPr>
              <a:t>Improving Company EI</a:t>
            </a:r>
            <a:endParaRPr lang="en-US" smtClean="0"/>
          </a:p>
        </p:txBody>
      </p:sp>
      <p:sp>
        <p:nvSpPr>
          <p:cNvPr id="64514"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Assess EI of current and possible future leaders </a:t>
            </a:r>
          </a:p>
          <a:p>
            <a:pPr lvl="1">
              <a:buSzPct val="50000"/>
              <a:buFont typeface="Wingdings" pitchFamily="2" charset="2"/>
              <a:buChar char="Ø"/>
            </a:pPr>
            <a:r>
              <a:rPr lang="en-US" smtClean="0">
                <a:latin typeface="Papyrus" pitchFamily="66" charset="0"/>
              </a:rPr>
              <a:t>EQ-I</a:t>
            </a:r>
          </a:p>
          <a:p>
            <a:pPr lvl="1">
              <a:buSzPct val="50000"/>
              <a:buFont typeface="Wingdings" pitchFamily="2" charset="2"/>
              <a:buChar char="Ø"/>
            </a:pPr>
            <a:r>
              <a:rPr lang="en-US" smtClean="0">
                <a:latin typeface="Papyrus" pitchFamily="66" charset="0"/>
              </a:rPr>
              <a:t>MSCEIT</a:t>
            </a:r>
          </a:p>
          <a:p>
            <a:pPr lvl="1">
              <a:buSzPct val="50000"/>
              <a:buFont typeface="Wingdings" pitchFamily="2" charset="2"/>
              <a:buChar char="Ø"/>
            </a:pPr>
            <a:r>
              <a:rPr lang="en-US" smtClean="0">
                <a:latin typeface="Papyrus" pitchFamily="66" charset="0"/>
              </a:rPr>
              <a:t>ECI</a:t>
            </a:r>
          </a:p>
          <a:p>
            <a:pPr lvl="1">
              <a:buSzPct val="50000"/>
              <a:buFont typeface="Wingdings" pitchFamily="2" charset="2"/>
              <a:buChar char="Ø"/>
            </a:pPr>
            <a:endParaRPr lang="en-US" smtClean="0">
              <a:latin typeface="Papyrus" pitchFamily="66" charset="0"/>
            </a:endParaRPr>
          </a:p>
          <a:p>
            <a:pPr>
              <a:buSzPct val="50000"/>
              <a:buFont typeface="Wingdings" pitchFamily="2" charset="2"/>
              <a:buChar char="u"/>
            </a:pPr>
            <a:r>
              <a:rPr lang="en-US" smtClean="0">
                <a:latin typeface="Papyrus" pitchFamily="66" charset="0"/>
              </a:rPr>
              <a:t>Amend performance appraisals to include how the job gets done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mtClean="0">
                <a:latin typeface="Papyrus" pitchFamily="66" charset="0"/>
              </a:rPr>
              <a:t>Improving Company EI</a:t>
            </a:r>
            <a:endParaRPr lang="en-US" smtClean="0"/>
          </a:p>
        </p:txBody>
      </p:sp>
      <p:sp>
        <p:nvSpPr>
          <p:cNvPr id="65538" name="Content Placeholder 2"/>
          <p:cNvSpPr>
            <a:spLocks noGrp="1"/>
          </p:cNvSpPr>
          <p:nvPr>
            <p:ph idx="1"/>
          </p:nvPr>
        </p:nvSpPr>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Teaching EI</a:t>
            </a:r>
          </a:p>
          <a:p>
            <a:pPr lvl="1">
              <a:buSzPct val="50000"/>
              <a:buFont typeface="Wingdings" pitchFamily="2" charset="2"/>
              <a:buChar char="Ø"/>
            </a:pPr>
            <a:r>
              <a:rPr lang="en-US" smtClean="0">
                <a:latin typeface="Papyrus" pitchFamily="66" charset="0"/>
              </a:rPr>
              <a:t>Work with psychologists and executive coaches</a:t>
            </a:r>
          </a:p>
          <a:p>
            <a:pPr lvl="2">
              <a:buSzPct val="50000"/>
            </a:pPr>
            <a:r>
              <a:rPr lang="en-US" smtClean="0">
                <a:latin typeface="Papyrus" pitchFamily="66" charset="0"/>
              </a:rPr>
              <a:t>Stress management</a:t>
            </a:r>
          </a:p>
          <a:p>
            <a:pPr lvl="2">
              <a:buSzPct val="50000"/>
            </a:pPr>
            <a:r>
              <a:rPr lang="en-US" smtClean="0">
                <a:latin typeface="Papyrus" pitchFamily="66" charset="0"/>
              </a:rPr>
              <a:t>Learn importance of listening, reading moods, and gaining trust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endParaRPr lang="en-US" smtClean="0"/>
          </a:p>
        </p:txBody>
      </p:sp>
      <p:sp>
        <p:nvSpPr>
          <p:cNvPr id="66562" name="Content Placeholder 2"/>
          <p:cNvSpPr>
            <a:spLocks noGrp="1"/>
          </p:cNvSpPr>
          <p:nvPr>
            <p:ph idx="1"/>
          </p:nvPr>
        </p:nvSpPr>
        <p:spPr/>
        <p:txBody>
          <a:bodyPr/>
          <a:lstStyle/>
          <a:p>
            <a:pPr>
              <a:buFont typeface="Arial" charset="0"/>
              <a:buNone/>
            </a:pPr>
            <a:endParaRPr lang="en-US" smtClean="0">
              <a:latin typeface="Papyrus" pitchFamily="66" charset="0"/>
            </a:endParaRPr>
          </a:p>
          <a:p>
            <a:pPr>
              <a:buFont typeface="Arial" charset="0"/>
              <a:buNone/>
            </a:pPr>
            <a:r>
              <a:rPr lang="en-US" smtClean="0">
                <a:latin typeface="Papyrus" pitchFamily="66" charset="0"/>
              </a:rPr>
              <a:t>                </a:t>
            </a:r>
            <a:r>
              <a:rPr lang="en-US" sz="8000" smtClean="0">
                <a:latin typeface="Papyrus" pitchFamily="66" charset="0"/>
              </a:rPr>
              <a:t>Thank You</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mtClean="0">
                <a:latin typeface="Papyrus" pitchFamily="66" charset="0"/>
              </a:rPr>
              <a:t>References</a:t>
            </a:r>
            <a:endParaRPr lang="en-US" smtClean="0"/>
          </a:p>
        </p:txBody>
      </p:sp>
      <p:sp>
        <p:nvSpPr>
          <p:cNvPr id="67586" name="Content Placeholder 2"/>
          <p:cNvSpPr>
            <a:spLocks noGrp="1"/>
          </p:cNvSpPr>
          <p:nvPr>
            <p:ph idx="1"/>
          </p:nvPr>
        </p:nvSpPr>
        <p:spPr>
          <a:xfrm>
            <a:off x="457200" y="1600200"/>
            <a:ext cx="8229600" cy="5257800"/>
          </a:xfrm>
        </p:spPr>
        <p:txBody>
          <a:bodyPr/>
          <a:lstStyle/>
          <a:p>
            <a:pPr>
              <a:buSzPct val="50000"/>
              <a:buFont typeface="Wingdings" pitchFamily="2" charset="2"/>
              <a:buChar char="Ø"/>
            </a:pPr>
            <a:r>
              <a:rPr lang="en-US" sz="2400" smtClean="0">
                <a:latin typeface="Papyrus" pitchFamily="66" charset="0"/>
              </a:rPr>
              <a:t>Bielaszka-DuVernay, C. (2008). Hiring for Emotional 				Intelligence. </a:t>
            </a:r>
            <a:r>
              <a:rPr lang="en-US" sz="2400" u="sng" smtClean="0">
                <a:latin typeface="Papyrus" pitchFamily="66" charset="0"/>
              </a:rPr>
              <a:t>Harvard Management Update</a:t>
            </a:r>
            <a:r>
              <a:rPr lang="en-US" sz="2400" smtClean="0">
                <a:latin typeface="Papyrus" pitchFamily="66" charset="0"/>
              </a:rPr>
              <a:t>. p. 3-5.</a:t>
            </a:r>
          </a:p>
          <a:p>
            <a:pPr>
              <a:buSzPct val="50000"/>
              <a:buFont typeface="Wingdings" pitchFamily="2" charset="2"/>
              <a:buChar char="Ø"/>
            </a:pPr>
            <a:r>
              <a:rPr lang="en-US" sz="2400" smtClean="0">
                <a:latin typeface="Papyrus" pitchFamily="66" charset="0"/>
              </a:rPr>
              <a:t>Cherniss, C. (2000). Emotional Intelligence: What it is 				and why it matters. </a:t>
            </a:r>
            <a:r>
              <a:rPr lang="en-US" sz="2400" i="1" smtClean="0">
                <a:latin typeface="Papyrus" pitchFamily="66" charset="0"/>
              </a:rPr>
              <a:t>Paper presented at the annual 				meeting of the Society for Industrial and 						Organizational Psychology.</a:t>
            </a:r>
          </a:p>
          <a:p>
            <a:pPr>
              <a:buSzPct val="50000"/>
              <a:buFont typeface="Wingdings" pitchFamily="2" charset="2"/>
              <a:buChar char="Ø"/>
            </a:pPr>
            <a:r>
              <a:rPr lang="en-US" sz="2400" smtClean="0">
                <a:latin typeface="Papyrus" pitchFamily="66" charset="0"/>
              </a:rPr>
              <a:t>Conrad, J. (2008). What’s Your Company’s EQ? 					</a:t>
            </a:r>
            <a:r>
              <a:rPr lang="en-US" sz="2400" u="sng" smtClean="0">
                <a:latin typeface="Papyrus" pitchFamily="66" charset="0"/>
              </a:rPr>
              <a:t>Business West</a:t>
            </a:r>
            <a:r>
              <a:rPr lang="en-US" sz="2400" smtClean="0">
                <a:latin typeface="Papyrus" pitchFamily="66" charset="0"/>
              </a:rPr>
              <a:t>. p. 61.</a:t>
            </a:r>
          </a:p>
          <a:p>
            <a:pPr>
              <a:buSzPct val="50000"/>
              <a:buFont typeface="Wingdings" pitchFamily="2" charset="2"/>
              <a:buChar char="Ø"/>
            </a:pPr>
            <a:r>
              <a:rPr lang="en-US" sz="2400" smtClean="0">
                <a:latin typeface="Papyrus" pitchFamily="66" charset="0"/>
              </a:rPr>
              <a:t>Kimberly, J. (2008). How to fill the CEO information 				vaccum. </a:t>
            </a:r>
            <a:r>
              <a:rPr lang="en-US" sz="2400" u="sng" smtClean="0">
                <a:latin typeface="Papyrus" pitchFamily="66" charset="0"/>
              </a:rPr>
              <a:t>New Hampshire Business Review</a:t>
            </a:r>
            <a:r>
              <a:rPr lang="en-US" sz="2400" smtClean="0">
                <a:latin typeface="Papyrus" pitchFamily="66" charset="0"/>
              </a:rPr>
              <a:t>. p. 27.</a:t>
            </a:r>
          </a:p>
          <a:p>
            <a:pPr>
              <a:buSzPct val="50000"/>
              <a:buFont typeface="Wingdings" pitchFamily="2" charset="2"/>
              <a:buChar char="Ø"/>
            </a:pPr>
            <a:r>
              <a:rPr lang="en-US" sz="2400" smtClean="0">
                <a:latin typeface="Papyrus" pitchFamily="66" charset="0"/>
              </a:rPr>
              <a:t>Mayer, J.D., Caruso, D.R., &amp; Salovey, P. (2000). 					Emotional intelligence meets traditional standards 				for an intelligence. </a:t>
            </a:r>
            <a:r>
              <a:rPr lang="en-US" sz="2400" i="1" smtClean="0">
                <a:latin typeface="Papyrus" pitchFamily="66" charset="0"/>
              </a:rPr>
              <a:t>Intelligence 27(4)</a:t>
            </a:r>
            <a:r>
              <a:rPr lang="en-US" sz="2400" smtClean="0">
                <a:latin typeface="Papyrus" pitchFamily="66" charset="0"/>
              </a:rPr>
              <a:t>, 267-298.</a:t>
            </a:r>
          </a:p>
          <a:p>
            <a:pPr>
              <a:buSzPct val="50000"/>
              <a:buFont typeface="Wingdings" pitchFamily="2" charset="2"/>
              <a:buChar char="Ø"/>
            </a:pPr>
            <a:endParaRPr lang="en-US" sz="2400" smtClean="0">
              <a:latin typeface="Papyrus" pitchFamily="66"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mtClean="0">
                <a:latin typeface="Papyrus" pitchFamily="66" charset="0"/>
              </a:rPr>
              <a:t>References</a:t>
            </a:r>
          </a:p>
        </p:txBody>
      </p:sp>
      <p:sp>
        <p:nvSpPr>
          <p:cNvPr id="68610" name="Content Placeholder 2"/>
          <p:cNvSpPr>
            <a:spLocks noGrp="1"/>
          </p:cNvSpPr>
          <p:nvPr>
            <p:ph idx="1"/>
          </p:nvPr>
        </p:nvSpPr>
        <p:spPr/>
        <p:txBody>
          <a:bodyPr/>
          <a:lstStyle/>
          <a:p>
            <a:pPr>
              <a:buSzPct val="50000"/>
              <a:buFont typeface="Wingdings" pitchFamily="2" charset="2"/>
              <a:buChar char="Ø"/>
            </a:pPr>
            <a:r>
              <a:rPr lang="en-US" sz="2400" smtClean="0">
                <a:latin typeface="Papyrus" pitchFamily="66" charset="0"/>
              </a:rPr>
              <a:t>Murray, B. (1998). Does emotional intelligence matter in 			the workplace? APA Online. (29)7 p. 1-3.</a:t>
            </a:r>
          </a:p>
          <a:p>
            <a:pPr>
              <a:buSzPct val="50000"/>
              <a:buFont typeface="Wingdings" pitchFamily="2" charset="2"/>
              <a:buChar char="Ø"/>
            </a:pPr>
            <a:r>
              <a:rPr lang="en-US" sz="2800" smtClean="0">
                <a:latin typeface="Papyrus" pitchFamily="66" charset="0"/>
                <a:hlinkClick r:id="rId2"/>
              </a:rPr>
              <a:t>http://www.eiconsortium.org/measures/teique.html</a:t>
            </a:r>
            <a:endParaRPr lang="en-US" sz="2800" smtClean="0">
              <a:latin typeface="Papyrus" pitchFamily="66" charset="0"/>
            </a:endParaRPr>
          </a:p>
          <a:p>
            <a:pPr>
              <a:buSzPct val="50000"/>
              <a:buFont typeface="Wingdings" pitchFamily="2" charset="2"/>
              <a:buChar char="Ø"/>
            </a:pPr>
            <a:r>
              <a:rPr lang="en-US" sz="2800" smtClean="0">
                <a:latin typeface="Papyrus" pitchFamily="66" charset="0"/>
                <a:hlinkClick r:id="rId3"/>
              </a:rPr>
              <a:t>http://webhome.idirect.com/~kehamilt/ipsyeq.html</a:t>
            </a:r>
            <a:endParaRPr lang="en-US" sz="2800" smtClean="0">
              <a:latin typeface="Papyrus" pitchFamily="66" charset="0"/>
            </a:endParaRPr>
          </a:p>
          <a:p>
            <a:pPr>
              <a:buSzPct val="50000"/>
              <a:buFont typeface="Wingdings" pitchFamily="2" charset="2"/>
              <a:buChar char="Ø"/>
            </a:pPr>
            <a:r>
              <a:rPr lang="en-US" sz="2800" smtClean="0">
                <a:latin typeface="Papyrus" pitchFamily="66" charset="0"/>
                <a:hlinkClick r:id="rId4"/>
              </a:rPr>
              <a:t>http://www.eiconsortium.org/measures/eqi.html</a:t>
            </a:r>
            <a:endParaRPr lang="en-US" sz="2800" smtClean="0">
              <a:latin typeface="Papyrus" pitchFamily="66" charset="0"/>
            </a:endParaRPr>
          </a:p>
          <a:p>
            <a:pPr>
              <a:buSzPct val="50000"/>
              <a:buFont typeface="Wingdings" pitchFamily="2" charset="2"/>
              <a:buChar char="Ø"/>
            </a:pPr>
            <a:r>
              <a:rPr lang="en-US" sz="2400" smtClean="0">
                <a:latin typeface="Papyrus" pitchFamily="66" charset="0"/>
                <a:hlinkClick r:id="rId5"/>
              </a:rPr>
              <a:t>http://en.wikipedia.orgwikiEmotional_intelligence</a:t>
            </a:r>
            <a:endParaRPr lang="en-US" sz="2400" smtClean="0">
              <a:latin typeface="Papyrus" pitchFamily="66" charset="0"/>
            </a:endParaRPr>
          </a:p>
          <a:p>
            <a:pPr>
              <a:buSzPct val="50000"/>
              <a:buFont typeface="Wingdings" pitchFamily="2" charset="2"/>
              <a:buChar char="Ø"/>
            </a:pPr>
            <a:r>
              <a:rPr lang="en-US" sz="2400" smtClean="0">
                <a:latin typeface="Papyrus" pitchFamily="66" charset="0"/>
                <a:hlinkClick r:id="rId6"/>
              </a:rPr>
              <a:t>http://www.indiana.edu/~intell/ethorndike.shtml</a:t>
            </a:r>
            <a:endParaRPr lang="en-US" sz="2400" smtClean="0">
              <a:latin typeface="Papyrus" pitchFamily="66" charset="0"/>
            </a:endParaRPr>
          </a:p>
          <a:p>
            <a:pPr>
              <a:buSzPct val="50000"/>
              <a:buFont typeface="Arial" charset="0"/>
              <a:buNone/>
            </a:pPr>
            <a:endParaRPr lang="en-US" sz="2400" smtClean="0">
              <a:latin typeface="Papyrus" pitchFamily="66" charset="0"/>
            </a:endParaRPr>
          </a:p>
          <a:p>
            <a:pPr>
              <a:buSzPct val="50000"/>
              <a:buFont typeface="Arial" charset="0"/>
              <a:buNone/>
            </a:pPr>
            <a:endParaRPr lang="en-US" sz="2400" smtClean="0">
              <a:latin typeface="Papyrus" pitchFamily="66" charset="0"/>
            </a:endParaRPr>
          </a:p>
          <a:p>
            <a:pPr>
              <a:buSzPct val="50000"/>
              <a:buFont typeface="Wingdings" pitchFamily="2" charset="2"/>
              <a:buChar char="Ø"/>
            </a:pPr>
            <a:endParaRPr lang="en-US" sz="2800" smtClean="0">
              <a:latin typeface="Papyru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latin typeface="Papyrus" pitchFamily="66" charset="0"/>
              </a:rPr>
              <a:t>Origins of the Concept</a:t>
            </a:r>
          </a:p>
        </p:txBody>
      </p:sp>
      <p:sp>
        <p:nvSpPr>
          <p:cNvPr id="18434"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Howard Gardner (1983) introduced the ideal of multiple intelligences</a:t>
            </a:r>
          </a:p>
          <a:p>
            <a:pPr lvl="1">
              <a:buSzPct val="50000"/>
              <a:buFont typeface="Wingdings" pitchFamily="2" charset="2"/>
              <a:buChar char="Ø"/>
            </a:pPr>
            <a:r>
              <a:rPr lang="en-US" u="sng" smtClean="0">
                <a:latin typeface="Papyrus" pitchFamily="66" charset="0"/>
              </a:rPr>
              <a:t>Interpersonal intelligence</a:t>
            </a:r>
            <a:r>
              <a:rPr lang="en-US" smtClean="0">
                <a:latin typeface="Papyrus" pitchFamily="66" charset="0"/>
              </a:rPr>
              <a:t>: the capacity to understand the intentions, motivations, and desires of other people</a:t>
            </a:r>
          </a:p>
          <a:p>
            <a:pPr lvl="1">
              <a:buSzPct val="50000"/>
              <a:buFont typeface="Wingdings" pitchFamily="2" charset="2"/>
              <a:buChar char="Ø"/>
            </a:pPr>
            <a:r>
              <a:rPr lang="en-US" u="sng" smtClean="0">
                <a:latin typeface="Papyrus" pitchFamily="66" charset="0"/>
              </a:rPr>
              <a:t>Intrapersonal intelligence</a:t>
            </a:r>
            <a:r>
              <a:rPr lang="en-US" smtClean="0">
                <a:latin typeface="Papyrus" pitchFamily="66" charset="0"/>
              </a:rPr>
              <a:t>: the capacity to understand oneself, to appreciate one’s feelings, fears, and motivations</a:t>
            </a:r>
          </a:p>
          <a:p>
            <a:pPr lvl="1">
              <a:buSzPct val="50000"/>
              <a:buFont typeface="Wingdings" pitchFamily="2" charset="2"/>
              <a:buChar char="Ø"/>
            </a:pPr>
            <a:endParaRPr lang="en-US" smtClean="0">
              <a:latin typeface="Papyrus" pitchFamily="66" charset="0"/>
            </a:endParaRPr>
          </a:p>
          <a:p>
            <a:pPr lvl="1"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latin typeface="Papyrus" pitchFamily="66" charset="0"/>
              </a:rPr>
              <a:t>Origins of the Concept</a:t>
            </a:r>
          </a:p>
        </p:txBody>
      </p:sp>
      <p:sp>
        <p:nvSpPr>
          <p:cNvPr id="20482"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p>
          <a:p>
            <a:pPr>
              <a:buSzPct val="50000"/>
              <a:buFont typeface="Wingdings" pitchFamily="2" charset="2"/>
              <a:buChar char="u"/>
            </a:pPr>
            <a:r>
              <a:rPr lang="en-US" smtClean="0">
                <a:latin typeface="Papyrus" pitchFamily="66" charset="0"/>
              </a:rPr>
              <a:t>The term “Emotional Intelligence” finally became widely popular upon the publication of Daniel Goleman’s best seller</a:t>
            </a:r>
          </a:p>
          <a:p>
            <a:pPr lvl="1">
              <a:buSzPct val="50000"/>
              <a:buFont typeface="Wingdings" pitchFamily="2" charset="2"/>
              <a:buChar char="Ø"/>
            </a:pPr>
            <a:endParaRPr lang="en-US" i="1" smtClean="0">
              <a:latin typeface="Papyrus" pitchFamily="66" charset="0"/>
            </a:endParaRPr>
          </a:p>
          <a:p>
            <a:pPr lvl="1">
              <a:buSzPct val="50000"/>
              <a:buFont typeface="Wingdings" pitchFamily="2" charset="2"/>
              <a:buChar char="Ø"/>
            </a:pPr>
            <a:r>
              <a:rPr lang="en-US" i="1" smtClean="0">
                <a:latin typeface="Papyrus" pitchFamily="66" charset="0"/>
              </a:rPr>
              <a:t>Emotional Intelligence: Why It Can Matter More Than IQ</a:t>
            </a:r>
          </a:p>
          <a:p>
            <a:pPr lvl="1">
              <a:buSzPct val="50000"/>
              <a:buFont typeface="Wingdings" pitchFamily="2" charset="2"/>
              <a:buChar char="Ø"/>
            </a:pPr>
            <a:endParaRPr lang="en-US" i="1" smtClean="0">
              <a:latin typeface="Papyrus" pitchFamily="66" charset="0"/>
            </a:endParaRPr>
          </a:p>
          <a:p>
            <a:pPr lvl="1">
              <a:buSzPct val="50000"/>
              <a:buFont typeface="Wingdings" pitchFamily="2" charset="2"/>
              <a:buChar char="Ø"/>
            </a:pPr>
            <a:endParaRPr lang="en-US" i="1" smtClean="0">
              <a:latin typeface="Papyrus" pitchFamily="66" charset="0"/>
            </a:endParaRPr>
          </a:p>
          <a:p>
            <a:pPr lvl="1" algn="r">
              <a:buSzPct val="50000"/>
              <a:buFont typeface="Arial" charset="0"/>
              <a:buNone/>
            </a:pPr>
            <a:endParaRPr lang="en-US" sz="1200" i="1" smtClean="0">
              <a:latin typeface="Papyrus" pitchFamily="66" charset="0"/>
            </a:endParaRPr>
          </a:p>
          <a:p>
            <a:pPr lvl="1" algn="r">
              <a:buSzPct val="50000"/>
              <a:buFont typeface="Arial" charset="0"/>
              <a:buNone/>
            </a:pPr>
            <a:r>
              <a:rPr lang="en-US" sz="1200" i="1" smtClean="0">
                <a:latin typeface="Papyrus" pitchFamily="66" charset="0"/>
              </a:rPr>
              <a:t>**</a:t>
            </a:r>
            <a:endParaRPr lang="en-US" sz="1200" smtClean="0">
              <a:latin typeface="Papyru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latin typeface="Papyrus" pitchFamily="66" charset="0"/>
              </a:rPr>
              <a:t>Emotional Intelligence Models</a:t>
            </a:r>
          </a:p>
        </p:txBody>
      </p:sp>
      <p:sp>
        <p:nvSpPr>
          <p:cNvPr id="21506"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r>
              <a:rPr lang="en-US" smtClean="0">
                <a:latin typeface="Papyrus" pitchFamily="66" charset="0"/>
              </a:rPr>
              <a:t>Much confusion regarding exact meaning of this construct</a:t>
            </a:r>
          </a:p>
          <a:p>
            <a:pPr>
              <a:buSzPct val="50000"/>
              <a:buFont typeface="Arial" charset="0"/>
              <a:buNone/>
            </a:pPr>
            <a:endParaRPr lang="en-US" smtClean="0">
              <a:latin typeface="Papyrus" pitchFamily="66" charset="0"/>
            </a:endParaRPr>
          </a:p>
          <a:p>
            <a:pPr>
              <a:buSzPct val="50000"/>
              <a:buFont typeface="Wingdings" pitchFamily="2" charset="2"/>
              <a:buChar char="u"/>
            </a:pPr>
            <a:r>
              <a:rPr lang="en-US" smtClean="0">
                <a:latin typeface="Papyrus" pitchFamily="66" charset="0"/>
              </a:rPr>
              <a:t>Defined slightly differently by each model</a:t>
            </a:r>
          </a:p>
          <a:p>
            <a:pPr>
              <a:buSzPct val="50000"/>
              <a:buFont typeface="Arial" charset="0"/>
              <a:buNone/>
            </a:pPr>
            <a:endParaRPr lang="en-US" smtClean="0">
              <a:latin typeface="Papyrus" pitchFamily="66" charset="0"/>
            </a:endParaRPr>
          </a:p>
          <a:p>
            <a:pPr>
              <a:buSzPct val="50000"/>
              <a:buFont typeface="Wingdings" pitchFamily="2" charset="2"/>
              <a:buChar char="u"/>
            </a:pPr>
            <a:r>
              <a:rPr lang="en-US" smtClean="0">
                <a:latin typeface="Papyrus" pitchFamily="66" charset="0"/>
              </a:rPr>
              <a:t>3 main models of EI:</a:t>
            </a:r>
          </a:p>
          <a:p>
            <a:pPr lvl="1">
              <a:buSzPct val="50000"/>
              <a:buFont typeface="Wingdings" pitchFamily="2" charset="2"/>
              <a:buChar char="Ø"/>
            </a:pPr>
            <a:r>
              <a:rPr lang="en-US" smtClean="0">
                <a:latin typeface="Papyrus" pitchFamily="66" charset="0"/>
              </a:rPr>
              <a:t>Ability EI Models</a:t>
            </a:r>
          </a:p>
          <a:p>
            <a:pPr lvl="1">
              <a:buSzPct val="50000"/>
              <a:buFont typeface="Wingdings" pitchFamily="2" charset="2"/>
              <a:buChar char="Ø"/>
            </a:pPr>
            <a:r>
              <a:rPr lang="en-US" smtClean="0">
                <a:latin typeface="Papyrus" pitchFamily="66" charset="0"/>
              </a:rPr>
              <a:t>Trait EI Model</a:t>
            </a:r>
          </a:p>
          <a:p>
            <a:pPr lvl="1">
              <a:buSzPct val="50000"/>
              <a:buFont typeface="Wingdings" pitchFamily="2" charset="2"/>
              <a:buChar char="Ø"/>
            </a:pPr>
            <a:r>
              <a:rPr lang="en-US" smtClean="0">
                <a:latin typeface="Papyrus" pitchFamily="66" charset="0"/>
              </a:rPr>
              <a:t>Mixed Models of EI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latin typeface="Papyrus" pitchFamily="66" charset="0"/>
              </a:rPr>
              <a:t>Ability Based EI</a:t>
            </a:r>
          </a:p>
        </p:txBody>
      </p:sp>
      <p:sp>
        <p:nvSpPr>
          <p:cNvPr id="22530"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Developed by Peter Salovey and John D. Mayer</a:t>
            </a:r>
          </a:p>
          <a:p>
            <a:pPr>
              <a:buSzPct val="50000"/>
              <a:buFont typeface="Arial" charset="0"/>
              <a:buNone/>
            </a:pPr>
            <a:endParaRPr lang="en-US" smtClean="0">
              <a:latin typeface="Papyrus" pitchFamily="66" charset="0"/>
            </a:endParaRPr>
          </a:p>
          <a:p>
            <a:pPr>
              <a:buSzPct val="50000"/>
              <a:buFont typeface="Wingdings" pitchFamily="2" charset="2"/>
              <a:buChar char="u"/>
            </a:pPr>
            <a:r>
              <a:rPr lang="en-US" smtClean="0">
                <a:latin typeface="Papyrus" pitchFamily="66" charset="0"/>
              </a:rPr>
              <a:t>Define EI: “the ability to perceive emotion, integrate emotion to facilitate thought, understand emotions, and to regulate emotions to promote personal growth”</a:t>
            </a:r>
          </a:p>
          <a:p>
            <a:pPr>
              <a:buSzPct val="50000"/>
              <a:buFont typeface="Wingdings" pitchFamily="2" charset="2"/>
              <a:buChar char="u"/>
            </a:pPr>
            <a:endParaRPr lang="en-US" smtClean="0">
              <a:latin typeface="Papyrus" pitchFamily="66" charset="0"/>
            </a:endParaRPr>
          </a:p>
          <a:p>
            <a:pPr algn="r">
              <a:buSzPct val="50000"/>
              <a:buFont typeface="Arial" charset="0"/>
              <a:buNone/>
            </a:pPr>
            <a:r>
              <a:rPr lang="en-US" sz="1200" smtClean="0">
                <a:latin typeface="Papyrus" pitchFamily="66"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latin typeface="Papyrus" pitchFamily="66" charset="0"/>
              </a:rPr>
              <a:t>Ability Based EI: Assumptions</a:t>
            </a:r>
          </a:p>
        </p:txBody>
      </p:sp>
      <p:sp>
        <p:nvSpPr>
          <p:cNvPr id="23554" name="Content Placeholder 2"/>
          <p:cNvSpPr>
            <a:spLocks noGrp="1"/>
          </p:cNvSpPr>
          <p:nvPr>
            <p:ph idx="1"/>
          </p:nvPr>
        </p:nvSpPr>
        <p:spPr>
          <a:xfrm>
            <a:off x="457200" y="1600200"/>
            <a:ext cx="8229600" cy="5257800"/>
          </a:xfrm>
        </p:spPr>
        <p:txBody>
          <a:bodyPr/>
          <a:lstStyle/>
          <a:p>
            <a:pPr>
              <a:buSzPct val="50000"/>
              <a:buFont typeface="Wingdings" pitchFamily="2" charset="2"/>
              <a:buChar char="u"/>
            </a:pPr>
            <a:endParaRPr lang="en-US" smtClean="0">
              <a:latin typeface="Papyrus" pitchFamily="66" charset="0"/>
            </a:endParaRPr>
          </a:p>
          <a:p>
            <a:pPr>
              <a:buSzPct val="50000"/>
              <a:buFont typeface="Wingdings" pitchFamily="2" charset="2"/>
              <a:buChar char="u"/>
            </a:pPr>
            <a:r>
              <a:rPr lang="en-US" smtClean="0">
                <a:latin typeface="Papyrus" pitchFamily="66" charset="0"/>
              </a:rPr>
              <a:t>Emotional intelligence defined within the confines of the standard criteria for a new intelligence</a:t>
            </a:r>
          </a:p>
          <a:p>
            <a:pPr>
              <a:buSzPct val="50000"/>
              <a:buFont typeface="Arial" charset="0"/>
              <a:buNone/>
            </a:pPr>
            <a:endParaRPr lang="en-US" smtClean="0">
              <a:latin typeface="Papyrus" pitchFamily="66" charset="0"/>
            </a:endParaRPr>
          </a:p>
          <a:p>
            <a:pPr>
              <a:buSzPct val="50000"/>
              <a:buFont typeface="Wingdings" pitchFamily="2" charset="2"/>
              <a:buChar char="u"/>
            </a:pPr>
            <a:r>
              <a:rPr lang="en-US" smtClean="0">
                <a:latin typeface="Papyrus" pitchFamily="66" charset="0"/>
              </a:rPr>
              <a:t>Emotions are useful sources of info that help one to make sense of/navigate their social environments</a:t>
            </a:r>
          </a:p>
          <a:p>
            <a:pPr>
              <a:buSzPct val="50000"/>
              <a:buFont typeface="Arial" charset="0"/>
              <a:buNone/>
            </a:pPr>
            <a:endParaRPr lang="en-US" sz="1200" smtClean="0">
              <a:latin typeface="Papyrus" pitchFamily="66" charset="0"/>
            </a:endParaRPr>
          </a:p>
          <a:p>
            <a:pPr>
              <a:buSzPct val="50000"/>
              <a:buFont typeface="Arial" charset="0"/>
              <a:buNone/>
            </a:pPr>
            <a:endParaRPr lang="en-US" sz="1200" smtClean="0">
              <a:latin typeface="Papyrus" pitchFamily="66" charset="0"/>
            </a:endParaRPr>
          </a:p>
          <a:p>
            <a:pPr>
              <a:buSzPct val="50000"/>
              <a:buFont typeface="Arial" charset="0"/>
              <a:buNone/>
            </a:pPr>
            <a:endParaRPr lang="en-US" sz="1200" smtClean="0">
              <a:latin typeface="Papyrus" pitchFamily="66" charset="0"/>
            </a:endParaRPr>
          </a:p>
          <a:p>
            <a:pPr algn="r">
              <a:buSzPct val="50000"/>
              <a:buFont typeface="Arial" charset="0"/>
              <a:buNone/>
            </a:pPr>
            <a:r>
              <a:rPr lang="en-US" sz="1200" smtClean="0">
                <a:latin typeface="Papyrus" pitchFamily="66" charset="0"/>
              </a:rPr>
              <a:t>**</a:t>
            </a:r>
          </a:p>
          <a:p>
            <a:pPr lvl="2">
              <a:buSzPct val="50000"/>
              <a:buFont typeface="Arial" charset="0"/>
              <a:buNone/>
            </a:pPr>
            <a:endParaRPr lang="en-US" smtClean="0">
              <a:latin typeface="Papyru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1060</TotalTime>
  <Words>1692</Words>
  <Application>Microsoft Macintosh PowerPoint</Application>
  <PresentationFormat>On-screen Show (4:3)</PresentationFormat>
  <Paragraphs>323</Paragraphs>
  <Slides>46</Slides>
  <Notes>8</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46</vt:i4>
      </vt:variant>
    </vt:vector>
  </HeadingPairs>
  <TitlesOfParts>
    <vt:vector size="51" baseType="lpstr">
      <vt:lpstr>Calibri</vt:lpstr>
      <vt:lpstr>Arial</vt:lpstr>
      <vt:lpstr>Papyrus</vt:lpstr>
      <vt:lpstr>Wingdings</vt:lpstr>
      <vt:lpstr>Office Theme</vt:lpstr>
      <vt:lpstr>Emotional Intelligence</vt:lpstr>
      <vt:lpstr>Overview of Emotional Intelligence</vt:lpstr>
      <vt:lpstr>Origins of the Concept    </vt:lpstr>
      <vt:lpstr>Origins of the Concept</vt:lpstr>
      <vt:lpstr>Origins of the Concept</vt:lpstr>
      <vt:lpstr>Origins of the Concept</vt:lpstr>
      <vt:lpstr>Emotional Intelligence Models</vt:lpstr>
      <vt:lpstr>Ability Based EI</vt:lpstr>
      <vt:lpstr>Ability Based EI: Assumptions</vt:lpstr>
      <vt:lpstr>Ability Based EI: Assumptions</vt:lpstr>
      <vt:lpstr>Ability Based EI: Assumptions</vt:lpstr>
      <vt:lpstr>Ability Based EI: Assumptions</vt:lpstr>
      <vt:lpstr>Ability Based EI: Measurement</vt:lpstr>
      <vt:lpstr>Ability Based EI: Measurement</vt:lpstr>
      <vt:lpstr>Ability Based EI:  Measurement Issues</vt:lpstr>
      <vt:lpstr>Trait EI Model</vt:lpstr>
      <vt:lpstr>Trait EI: Measurement</vt:lpstr>
      <vt:lpstr>Trait EI: TEIQue Measurement</vt:lpstr>
      <vt:lpstr>Trait EI: Findings</vt:lpstr>
      <vt:lpstr>Mixed Models of EI: Emotional Competencies</vt:lpstr>
      <vt:lpstr>Mixed Models of EI: Emotional Competencies</vt:lpstr>
      <vt:lpstr>Mixed Models of EI: Emotional Competencies</vt:lpstr>
      <vt:lpstr>Emotional Competencies: Measurement</vt:lpstr>
      <vt:lpstr>Emotional Competencies: Measurement</vt:lpstr>
      <vt:lpstr>Mixed Models of EI: Bar-On Model of  Emotional-Social Intelligence</vt:lpstr>
      <vt:lpstr>Bar-On EI Model: Assumptions</vt:lpstr>
      <vt:lpstr>Bar-On EI Model: Factors</vt:lpstr>
      <vt:lpstr>Bar-On Model: Factors</vt:lpstr>
      <vt:lpstr>Bar-On Model: Measurement</vt:lpstr>
      <vt:lpstr>Bar-On Model: Measurement Issues</vt:lpstr>
      <vt:lpstr>Is EI a Form of Intelligence?</vt:lpstr>
      <vt:lpstr>Is EI a Form of Intelligence?</vt:lpstr>
      <vt:lpstr>Does EI Have Predictive Value?</vt:lpstr>
      <vt:lpstr>EI Measurement Issues</vt:lpstr>
      <vt:lpstr>EI Measurement Issues</vt:lpstr>
      <vt:lpstr>EI and Gender Differences</vt:lpstr>
      <vt:lpstr>EI in the Workplace</vt:lpstr>
      <vt:lpstr>EI in the Workplace</vt:lpstr>
      <vt:lpstr>EI in the Workplace</vt:lpstr>
      <vt:lpstr>EI in the Workplace</vt:lpstr>
      <vt:lpstr>Improving Company EI</vt:lpstr>
      <vt:lpstr>Improving Company EI</vt:lpstr>
      <vt:lpstr>Improving Company EI</vt:lpstr>
      <vt:lpstr>Slide 44</vt:lpstr>
      <vt:lpstr>References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Intelligence</dc:title>
  <dc:creator>Ashley Bartholomew</dc:creator>
  <cp:lastModifiedBy>Dr. Richard Miller</cp:lastModifiedBy>
  <cp:revision>108</cp:revision>
  <dcterms:created xsi:type="dcterms:W3CDTF">2009-03-04T13:44:15Z</dcterms:created>
  <dcterms:modified xsi:type="dcterms:W3CDTF">2009-03-04T21:16:17Z</dcterms:modified>
</cp:coreProperties>
</file>