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3" r:id="rId8"/>
    <p:sldId id="264" r:id="rId9"/>
    <p:sldId id="265" r:id="rId10"/>
    <p:sldId id="266" r:id="rId11"/>
    <p:sldId id="261" r:id="rId12"/>
    <p:sldId id="267" r:id="rId13"/>
    <p:sldId id="268" r:id="rId14"/>
    <p:sldId id="269" r:id="rId15"/>
    <p:sldId id="271" r:id="rId16"/>
    <p:sldId id="272" r:id="rId17"/>
    <p:sldId id="270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12" autoAdjust="0"/>
    <p:restoredTop sz="94660"/>
  </p:normalViewPr>
  <p:slideViewPr>
    <p:cSldViewPr>
      <p:cViewPr varScale="1">
        <p:scale>
          <a:sx n="93" d="100"/>
          <a:sy n="93" d="100"/>
        </p:scale>
        <p:origin x="-11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none"/>
        </p:style>
        <p:txBody>
          <a:bodyPr/>
          <a:lstStyle>
            <a:lvl1pPr>
              <a:defRPr sz="40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1BA65-E6C9-40A8-BBB1-A1169006ED9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00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D21E3-1EA6-46F1-A9A1-263A6DFB5B3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CD9CA-6AC1-4A81-AF02-B49C56F7FCB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49EFA-3002-4634-95A5-5559BB23EC3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25738-67A4-404B-9442-A8A6404333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818C2-4C7A-4810-9418-F4943A8179A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848E1-E3D1-4234-856D-8F1363EDA48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5C772-DEF2-4706-B988-F8089634DEB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85AE9-BCFE-4424-B205-80477A5B43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55AD0-5B87-4B0F-BD23-09CE511491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7BA02-8BC6-4432-9FD0-2BA16C6295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FE1AB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7924800" cy="1143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none"/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7924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8A9E007-2C93-44CD-9FEB-B502B369FB0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34400" y="0"/>
            <a:ext cx="60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60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1447800"/>
            <a:ext cx="79248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 smtClean="0">
                <a:solidFill>
                  <a:srgbClr val="003399"/>
                </a:solidFill>
                <a:effectLst>
                  <a:glow rad="63500">
                    <a:srgbClr val="009999">
                      <a:alpha val="40000"/>
                    </a:srgbClr>
                  </a:glow>
                </a:effectLst>
                <a:latin typeface="Blue Highway" pitchFamily="2" charset="0"/>
                <a:ea typeface="Tahoma" pitchFamily="34" charset="0"/>
                <a:cs typeface="Tahoma" pitchFamily="34" charset="0"/>
              </a:rPr>
              <a:t>Restaurant Operations</a:t>
            </a:r>
            <a:endParaRPr lang="en-US" sz="6000" b="1" dirty="0">
              <a:solidFill>
                <a:srgbClr val="003399"/>
              </a:solidFill>
              <a:effectLst>
                <a:glow rad="63500">
                  <a:srgbClr val="009999">
                    <a:alpha val="40000"/>
                  </a:srgbClr>
                </a:glow>
              </a:effectLst>
              <a:latin typeface="Blue Highway" pitchFamily="2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600" y="762000"/>
            <a:ext cx="1718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solidFill>
                  <a:srgbClr val="009999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Brush Script MT" pitchFamily="66" charset="0"/>
                <a:cs typeface="+mn-cs"/>
              </a:rPr>
              <a:t>Chapter </a:t>
            </a:r>
            <a:r>
              <a:rPr lang="en-US" sz="3600" dirty="0" smtClean="0">
                <a:solidFill>
                  <a:srgbClr val="009999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Brush Script MT" pitchFamily="66" charset="0"/>
                <a:cs typeface="+mn-cs"/>
              </a:rPr>
              <a:t>4</a:t>
            </a:r>
            <a:endParaRPr lang="en-US" sz="3600" dirty="0">
              <a:solidFill>
                <a:srgbClr val="009999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Brush Script MT" pitchFamily="66" charset="0"/>
              <a:cs typeface="+mn-cs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609600" y="1447800"/>
            <a:ext cx="7924800" cy="0"/>
          </a:xfrm>
          <a:prstGeom prst="line">
            <a:avLst/>
          </a:prstGeom>
          <a:ln w="57150">
            <a:solidFill>
              <a:srgbClr val="0099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3" name="Footer Placeholder 9"/>
          <p:cNvSpPr>
            <a:spLocks noGrp="1"/>
          </p:cNvSpPr>
          <p:nvPr>
            <p:ph type="ftr" sz="quarter" idx="11"/>
          </p:nvPr>
        </p:nvSpPr>
        <p:spPr bwMode="auto">
          <a:xfrm>
            <a:off x="2400300" y="6553200"/>
            <a:ext cx="4343400" cy="23177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z="1000" dirty="0">
                <a:solidFill>
                  <a:schemeClr val="tx1"/>
                </a:solidFill>
                <a:latin typeface="Arial" charset="0"/>
              </a:rPr>
              <a:t>Copyright © 2010 by John Wiley &amp; Sons, Inc. All Rights Reserved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RESTAURANT OPERATIONS</a:t>
            </a:r>
            <a:endParaRPr lang="en-US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This module looks more closely at the actual operations of a restaurant</a:t>
            </a:r>
          </a:p>
          <a:p>
            <a:r>
              <a:rPr lang="en-US" smtClean="0"/>
              <a:t>This module should reinforce the notion that to understand the restaurant business, one must not only study it but also work in it</a:t>
            </a:r>
          </a:p>
          <a:p>
            <a:r>
              <a:rPr lang="en-US" smtClean="0"/>
              <a:t>Even though there are many different types of restaurants, much of the actual work that is performed in them is common across segments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RESTAURANT OPERATIONS</a:t>
            </a:r>
            <a:endParaRPr lang="en-US" dirty="0"/>
          </a:p>
        </p:txBody>
      </p:sp>
      <p:sp>
        <p:nvSpPr>
          <p:cNvPr id="819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typical restaurant can be divided into three general areas: (1) the front-of-the-house; (2) the back-of-the-house and; (3) the office</a:t>
            </a:r>
          </a:p>
          <a:p>
            <a:r>
              <a:rPr lang="en-US" smtClean="0"/>
              <a:t>The front-of-the-house is where the customer is serviced; the back-of-the-house is where the food is produced/prepared and; the office is where much of the planning and management takes place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front-of-the-house is the part of the restaurants with which most of us are familiar because it is the most visible </a:t>
            </a:r>
          </a:p>
          <a:p>
            <a:r>
              <a:rPr lang="en-US" smtClean="0"/>
              <a:t>It is where the customer and service staff come together—as a result it is referred to as the “marketplace” portion of the restaurant</a:t>
            </a:r>
          </a:p>
          <a:p>
            <a:r>
              <a:rPr lang="en-US" smtClean="0"/>
              <a:t>It goes beyond this however; the front-of-the-house encompasses an operating system, a business place, and a social setting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primary responsibility of the front-of-the-house is assuring guest satisfaction</a:t>
            </a:r>
          </a:p>
          <a:p>
            <a:r>
              <a:rPr lang="en-US" smtClean="0"/>
              <a:t>This comes down to several factors including:</a:t>
            </a:r>
          </a:p>
          <a:p>
            <a:pPr lvl="2"/>
            <a:r>
              <a:rPr lang="en-US" smtClean="0"/>
              <a:t>offering a quality product</a:t>
            </a:r>
          </a:p>
          <a:p>
            <a:pPr lvl="2"/>
            <a:r>
              <a:rPr lang="en-US" smtClean="0"/>
              <a:t>knowing what the guest wants</a:t>
            </a:r>
          </a:p>
          <a:p>
            <a:pPr lvl="2"/>
            <a:r>
              <a:rPr lang="en-US" smtClean="0"/>
              <a:t>having a properly planned service system</a:t>
            </a:r>
          </a:p>
          <a:p>
            <a:pPr lvl="2"/>
            <a:r>
              <a:rPr lang="en-US" smtClean="0"/>
              <a:t>having a properly trained staff</a:t>
            </a:r>
          </a:p>
          <a:p>
            <a:pPr lvl="2"/>
            <a:r>
              <a:rPr lang="en-US" smtClean="0"/>
              <a:t>empowering staff to make decisions</a:t>
            </a:r>
          </a:p>
          <a:p>
            <a:pPr lvl="2"/>
            <a:r>
              <a:rPr lang="en-US" smtClean="0"/>
              <a:t>taking care of problems when they arise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1127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Remember that errors will happen but what matters is how (and how quickly) they are corrected </a:t>
            </a:r>
          </a:p>
          <a:p>
            <a:r>
              <a:rPr lang="en-US" smtClean="0"/>
              <a:t>Managers should also be present in the front-of-the-house, not just to supervise staff, but to assist them in performing their jobs, to monitor sales control, and to interact with guests</a:t>
            </a:r>
          </a:p>
          <a:p>
            <a:r>
              <a:rPr lang="en-US" smtClean="0"/>
              <a:t>It is critical for all food service managers to  have an understanding of the organization of the front-of-the-house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FOH servers are also responsible for coordinating efforts with the BOH in placing accurate orders, picking them up in a timely manner and, in some cases, preparing some food and beverage products (salads, desserts and drinks)</a:t>
            </a:r>
          </a:p>
          <a:p>
            <a:r>
              <a:rPr lang="en-US" sz="2400" smtClean="0"/>
              <a:t>Other responsibilities of FOH staff include maintaining control of sales including cash, checks and credit card sales</a:t>
            </a:r>
          </a:p>
          <a:p>
            <a:r>
              <a:rPr lang="en-US" sz="2400" smtClean="0"/>
              <a:t>POS systems have simplified systems, provide greater control and  have created a higher degree of efficiency</a:t>
            </a:r>
            <a:endParaRPr lang="en-US" sz="2400" dirty="0"/>
          </a:p>
        </p:txBody>
      </p:sp>
      <p:pic>
        <p:nvPicPr>
          <p:cNvPr id="7" name="Picture 6" descr="4.1 - Evergreen Dinner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0400" y="4953000"/>
            <a:ext cx="2743199" cy="1714500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Specific tasks include:</a:t>
            </a:r>
          </a:p>
          <a:p>
            <a:pPr lvl="2"/>
            <a:r>
              <a:rPr lang="en-US" smtClean="0"/>
              <a:t>Greeting the guest</a:t>
            </a:r>
          </a:p>
          <a:p>
            <a:pPr lvl="2"/>
            <a:r>
              <a:rPr lang="en-US" smtClean="0"/>
              <a:t>Taking the order</a:t>
            </a:r>
          </a:p>
          <a:p>
            <a:pPr lvl="2"/>
            <a:r>
              <a:rPr lang="en-US" smtClean="0"/>
              <a:t>Serving the food (and beverages)</a:t>
            </a:r>
          </a:p>
          <a:p>
            <a:pPr lvl="2"/>
            <a:r>
              <a:rPr lang="en-US" smtClean="0"/>
              <a:t>Checking with the table</a:t>
            </a:r>
          </a:p>
          <a:p>
            <a:pPr lvl="2"/>
            <a:r>
              <a:rPr lang="en-US" smtClean="0"/>
              <a:t>Removing used tableware</a:t>
            </a:r>
          </a:p>
          <a:p>
            <a:pPr lvl="2"/>
            <a:r>
              <a:rPr lang="en-US" smtClean="0"/>
              <a:t>Accepting payment</a:t>
            </a:r>
          </a:p>
          <a:p>
            <a:pPr lvl="2"/>
            <a:r>
              <a:rPr lang="en-US" smtClean="0"/>
              <a:t>Thanking the guest (last opportunity for internal promotion)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1946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Roles and positions for various FOH staff include:</a:t>
            </a:r>
          </a:p>
          <a:p>
            <a:pPr lvl="2"/>
            <a:r>
              <a:rPr lang="en-US" smtClean="0"/>
              <a:t>Hosts/Hostesses</a:t>
            </a:r>
          </a:p>
          <a:p>
            <a:pPr lvl="2"/>
            <a:r>
              <a:rPr lang="en-US" smtClean="0"/>
              <a:t>Counter person</a:t>
            </a:r>
          </a:p>
          <a:p>
            <a:pPr lvl="2"/>
            <a:r>
              <a:rPr lang="en-US" smtClean="0"/>
              <a:t>Servers</a:t>
            </a:r>
          </a:p>
          <a:p>
            <a:pPr lvl="2"/>
            <a:r>
              <a:rPr lang="en-US" smtClean="0"/>
              <a:t>Cashier</a:t>
            </a:r>
          </a:p>
          <a:p>
            <a:pPr lvl="2"/>
            <a:r>
              <a:rPr lang="en-US" smtClean="0"/>
              <a:t>Bussers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FRONT-OF-THE-HOUSE</a:t>
            </a:r>
            <a:endParaRPr lang="en-US" dirty="0"/>
          </a:p>
        </p:txBody>
      </p:sp>
      <p:sp>
        <p:nvSpPr>
          <p:cNvPr id="20485" name="Rectangle 5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4572000" cy="4800600"/>
          </a:xfrm>
        </p:spPr>
        <p:txBody>
          <a:bodyPr>
            <a:normAutofit fontScale="92500" lnSpcReduction="10000"/>
          </a:bodyPr>
          <a:lstStyle/>
          <a:p>
            <a:r>
              <a:rPr lang="en-US" smtClean="0"/>
              <a:t>Supervision entails the direct presence of management in the FOH.  It is important for the employees and customers alike</a:t>
            </a:r>
          </a:p>
          <a:p>
            <a:r>
              <a:rPr lang="en-US" smtClean="0"/>
              <a:t>Sometimes, depending on the company, supervision responsibilities are combined for the FOH and BOH</a:t>
            </a:r>
            <a:endParaRPr lang="en-US" dirty="0"/>
          </a:p>
        </p:txBody>
      </p:sp>
      <p:pic>
        <p:nvPicPr>
          <p:cNvPr id="6" name="Picture 5" descr="4.3 - Domino's Box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7800" y="1828800"/>
            <a:ext cx="3048000" cy="426720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BACK-OF-THE-HOUSE</a:t>
            </a:r>
            <a:endParaRPr lang="en-US" dirty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To take a production analogy, the back-of-the-house can be likened to a factory</a:t>
            </a:r>
          </a:p>
          <a:p>
            <a:r>
              <a:rPr lang="en-US" smtClean="0"/>
              <a:t>Some restaurant kitchens prepare everything from scratch, some prepare a few items from scratch, and others simply assemble pre-prepared foods that may have been prepared several hundred miles away</a:t>
            </a:r>
          </a:p>
          <a:p>
            <a:r>
              <a:rPr lang="en-US" smtClean="0"/>
              <a:t>The primary responsibility of the BOH is to prepare “quality” food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BACK-OF-THE-HOUSE</a:t>
            </a:r>
            <a:endParaRPr lang="en-US" dirty="0"/>
          </a:p>
        </p:txBody>
      </p:sp>
      <p:sp>
        <p:nvSpPr>
          <p:cNvPr id="2253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Various BOH tasks include:</a:t>
            </a:r>
          </a:p>
          <a:p>
            <a:pPr lvl="2"/>
            <a:r>
              <a:rPr lang="en-US" smtClean="0"/>
              <a:t>Purchasing and receiving</a:t>
            </a:r>
          </a:p>
          <a:p>
            <a:pPr lvl="2"/>
            <a:r>
              <a:rPr lang="en-US" smtClean="0"/>
              <a:t>Food “prep”</a:t>
            </a:r>
          </a:p>
          <a:p>
            <a:pPr lvl="2"/>
            <a:r>
              <a:rPr lang="en-US" smtClean="0"/>
              <a:t>Food production</a:t>
            </a:r>
          </a:p>
          <a:p>
            <a:pPr lvl="2"/>
            <a:r>
              <a:rPr lang="en-US" smtClean="0"/>
              <a:t>Portion control</a:t>
            </a:r>
          </a:p>
          <a:p>
            <a:pPr lvl="2"/>
            <a:r>
              <a:rPr lang="en-US" smtClean="0"/>
              <a:t>Quality control</a:t>
            </a:r>
          </a:p>
          <a:p>
            <a:pPr lvl="2"/>
            <a:r>
              <a:rPr lang="en-US" smtClean="0"/>
              <a:t>Safety and sanitation</a:t>
            </a:r>
          </a:p>
          <a:p>
            <a:pPr lvl="2"/>
            <a:r>
              <a:rPr lang="en-US" smtClean="0"/>
              <a:t>Dishwashing, etc.</a:t>
            </a:r>
            <a:endParaRPr lang="en-US" dirty="0"/>
          </a:p>
        </p:txBody>
      </p:sp>
      <p:pic>
        <p:nvPicPr>
          <p:cNvPr id="6" name="Picture 5" descr="4.1 - Pizza Meist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3048000"/>
            <a:ext cx="3352800" cy="2514600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MANAGEMENT</a:t>
            </a:r>
            <a:endParaRPr lang="en-US" dirty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What is a manager?</a:t>
            </a:r>
          </a:p>
          <a:p>
            <a:r>
              <a:rPr lang="en-US" smtClean="0"/>
              <a:t>What does a manager do?</a:t>
            </a:r>
          </a:p>
          <a:p>
            <a:r>
              <a:rPr lang="en-US" smtClean="0"/>
              <a:t>Some thoughts:</a:t>
            </a:r>
          </a:p>
          <a:p>
            <a:pPr lvl="1"/>
            <a:r>
              <a:rPr lang="en-US" smtClean="0"/>
              <a:t>Someone who is “in charge”</a:t>
            </a:r>
          </a:p>
          <a:p>
            <a:pPr lvl="1"/>
            <a:r>
              <a:rPr lang="en-US" smtClean="0"/>
              <a:t>Someone who assigns tasks</a:t>
            </a:r>
          </a:p>
          <a:p>
            <a:pPr lvl="1"/>
            <a:r>
              <a:rPr lang="en-US" smtClean="0"/>
              <a:t>Someone who supports employees</a:t>
            </a:r>
          </a:p>
          <a:p>
            <a:pPr lvl="1"/>
            <a:r>
              <a:rPr lang="en-US" smtClean="0"/>
              <a:t>Someone who opens and closes the restaurant</a:t>
            </a:r>
          </a:p>
          <a:p>
            <a:pPr lvl="1"/>
            <a:r>
              <a:rPr lang="en-US" smtClean="0"/>
              <a:t>Someone who looks after the financial concerns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MANAGEMENT</a:t>
            </a:r>
            <a:endParaRPr lang="en-US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Different operations use different titles</a:t>
            </a:r>
          </a:p>
          <a:p>
            <a:pPr lvl="1"/>
            <a:r>
              <a:rPr lang="en-US" smtClean="0"/>
              <a:t>General manager</a:t>
            </a:r>
          </a:p>
          <a:p>
            <a:pPr lvl="1"/>
            <a:r>
              <a:rPr lang="en-US" smtClean="0"/>
              <a:t>Unit manager</a:t>
            </a:r>
          </a:p>
          <a:p>
            <a:pPr lvl="1"/>
            <a:r>
              <a:rPr lang="en-US" smtClean="0"/>
              <a:t>Assistant manager</a:t>
            </a:r>
          </a:p>
          <a:p>
            <a:pPr lvl="1"/>
            <a:r>
              <a:rPr lang="en-US" smtClean="0"/>
              <a:t>Manager on duty</a:t>
            </a:r>
          </a:p>
          <a:p>
            <a:r>
              <a:rPr lang="en-US" smtClean="0"/>
              <a:t>Responsibilities will differ as well</a:t>
            </a:r>
          </a:p>
          <a:p>
            <a:r>
              <a:rPr lang="en-US" smtClean="0"/>
              <a:t>In all forms, there is a hierarchy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FINANCIAL CONSIDERATIONS</a:t>
            </a:r>
            <a:endParaRPr lang="en-US" dirty="0"/>
          </a:p>
        </p:txBody>
      </p:sp>
      <p:sp>
        <p:nvSpPr>
          <p:cNvPr id="2662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Making a profit can be a very challenging objective</a:t>
            </a:r>
          </a:p>
          <a:p>
            <a:r>
              <a:rPr lang="en-US" smtClean="0"/>
              <a:t>The average restaurant makes about 4% on the dollar</a:t>
            </a:r>
          </a:p>
          <a:p>
            <a:r>
              <a:rPr lang="en-US" smtClean="0"/>
              <a:t>Managers must be adept at increasing sales (revenue management) and controlling (or reducing) costs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FINANCIAL CONSIDERATIONS</a:t>
            </a:r>
            <a:endParaRPr lang="en-US" dirty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Operating ratios used on a daily basis:</a:t>
            </a:r>
          </a:p>
          <a:p>
            <a:r>
              <a:rPr lang="en-US" smtClean="0"/>
              <a:t>Expense ratios usually focus on variable costs:</a:t>
            </a:r>
          </a:p>
          <a:p>
            <a:pPr lvl="1"/>
            <a:r>
              <a:rPr lang="en-US" smtClean="0"/>
              <a:t>Food cost</a:t>
            </a:r>
          </a:p>
          <a:p>
            <a:pPr lvl="1"/>
            <a:r>
              <a:rPr lang="en-US" smtClean="0"/>
              <a:t>Beverage cost</a:t>
            </a:r>
          </a:p>
          <a:p>
            <a:pPr lvl="1"/>
            <a:r>
              <a:rPr lang="en-US" smtClean="0"/>
              <a:t>Labor cost</a:t>
            </a:r>
          </a:p>
          <a:p>
            <a:r>
              <a:rPr lang="en-US" smtClean="0"/>
              <a:t>Sales/customer statistics commonly used include:</a:t>
            </a:r>
          </a:p>
          <a:p>
            <a:pPr lvl="1"/>
            <a:r>
              <a:rPr lang="en-US" smtClean="0"/>
              <a:t>Number of covers</a:t>
            </a:r>
          </a:p>
          <a:p>
            <a:pPr lvl="1"/>
            <a:r>
              <a:rPr lang="en-US" smtClean="0"/>
              <a:t>Average check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LIFE OF A MANAGER IN THE RESTAURANT INDUSTRY</a:t>
            </a:r>
            <a:endParaRPr lang="en-US" dirty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 Consider:</a:t>
            </a:r>
          </a:p>
          <a:p>
            <a:pPr lvl="2"/>
            <a:r>
              <a:rPr lang="en-US" smtClean="0"/>
              <a:t>Weekend, holiday and evening work</a:t>
            </a:r>
          </a:p>
          <a:p>
            <a:pPr lvl="2"/>
            <a:r>
              <a:rPr lang="en-US" smtClean="0"/>
              <a:t>Long work weeks</a:t>
            </a:r>
          </a:p>
          <a:p>
            <a:pPr lvl="2"/>
            <a:r>
              <a:rPr lang="en-US" smtClean="0"/>
              <a:t>Staying until the work is complete</a:t>
            </a:r>
          </a:p>
          <a:p>
            <a:pPr lvl="2"/>
            <a:r>
              <a:rPr lang="en-US" smtClean="0"/>
              <a:t>Salary levels (median in 2008 was just over $46,000)</a:t>
            </a:r>
          </a:p>
          <a:p>
            <a:pPr lvl="2"/>
            <a:r>
              <a:rPr lang="en-US" smtClean="0"/>
              <a:t>Wide range of responsibilities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rrows theme">
  <a:themeElements>
    <a:clrScheme name="Fan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Barrows PPT Template</Template>
  <TotalTime>0</TotalTime>
  <Words>783</Words>
  <Application>Microsoft Office PowerPoint</Application>
  <PresentationFormat>On-screen Show (4:3)</PresentationFormat>
  <Paragraphs>100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Barrows theme</vt:lpstr>
      <vt:lpstr>Slide 1</vt:lpstr>
      <vt:lpstr>RESTAURANT OPERATIONS</vt:lpstr>
      <vt:lpstr>RESTAURANT OPERATIONS</vt:lpstr>
      <vt:lpstr>THE FRONT-OF-THE-HOUSE</vt:lpstr>
      <vt:lpstr>THE FRONT-OF-THE-HOUSE</vt:lpstr>
      <vt:lpstr>THE FRONT-OF-THE-HOUSE</vt:lpstr>
      <vt:lpstr>THE FRONT-OF-THE-HOUSE</vt:lpstr>
      <vt:lpstr>THE FRONT-OF-THE-HOUSE</vt:lpstr>
      <vt:lpstr>THE FRONT-OF-THE-HOUSE</vt:lpstr>
      <vt:lpstr>THE FRONT-OF-THE-HOUSE</vt:lpstr>
      <vt:lpstr>THE BACK-OF-THE-HOUSE</vt:lpstr>
      <vt:lpstr>THE BACK-OF-THE-HOUSE</vt:lpstr>
      <vt:lpstr>MANAGEMENT</vt:lpstr>
      <vt:lpstr>MANAGEMENT</vt:lpstr>
      <vt:lpstr>FINANCIAL CONSIDERATIONS</vt:lpstr>
      <vt:lpstr>FINANCIAL CONSIDERATIONS</vt:lpstr>
      <vt:lpstr>THE LIFE OF A MANAGER IN THE RESTAURANT INDUSTRY</vt:lpstr>
    </vt:vector>
  </TitlesOfParts>
  <Company>UNH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Clayton Barrows</dc:creator>
  <cp:lastModifiedBy>WileyService</cp:lastModifiedBy>
  <cp:revision>35</cp:revision>
  <dcterms:created xsi:type="dcterms:W3CDTF">2006-09-12T11:50:31Z</dcterms:created>
  <dcterms:modified xsi:type="dcterms:W3CDTF">2011-02-10T17:03:43Z</dcterms:modified>
</cp:coreProperties>
</file>