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2" r:id="rId5"/>
    <p:sldId id="265" r:id="rId6"/>
    <p:sldId id="263" r:id="rId7"/>
    <p:sldId id="267" r:id="rId8"/>
    <p:sldId id="268" r:id="rId9"/>
    <p:sldId id="269" r:id="rId10"/>
    <p:sldId id="264" r:id="rId11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58" autoAdjust="0"/>
    <p:restoredTop sz="87634" autoAdjust="0"/>
  </p:normalViewPr>
  <p:slideViewPr>
    <p:cSldViewPr>
      <p:cViewPr varScale="1">
        <p:scale>
          <a:sx n="114" d="100"/>
          <a:sy n="114" d="100"/>
        </p:scale>
        <p:origin x="-576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04" y="26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8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1/20/15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1/20/15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1/20/15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wku.edu/~nathan.love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wku.edu/~nathan.love/101-102/f102spring2011.htm" TargetMode="External"/><Relationship Id="rId4" Type="http://schemas.openxmlformats.org/officeDocument/2006/relationships/image" Target="../media/image2.jpeg"/><Relationship Id="rId5" Type="http://schemas.openxmlformats.org/officeDocument/2006/relationships/hyperlink" Target="http://www.youtube.com/watch?v=-OQs6Zwm8Kk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wku.edu/~nathan.love/101-102/interact101-102/au_revoir_03.htm" TargetMode="External"/><Relationship Id="rId4" Type="http://schemas.openxmlformats.org/officeDocument/2006/relationships/image" Target="../media/image3.png"/><Relationship Id="rId5" Type="http://schemas.openxmlformats.org/officeDocument/2006/relationships/hyperlink" Target="http://people.wku.edu/nathan.love/powerpoints/Le_retour_de_Martin_Guerre_exercice_famille.docx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://people.wku.edu/nathan.love/101-102/e3rond-point101fall2010.html" TargetMode="External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wku.edu/~nathan.love/101-102/projet_102_spring2011bi.html" TargetMode="External"/><Relationship Id="rId4" Type="http://schemas.openxmlformats.org/officeDocument/2006/relationships/hyperlink" Target="http://people.wku.edu/~nathan.love/101-102/e2rond-point102spring11.html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people.wku.edu/~nathan.love/powerpoints/Argent_de_Poche.ppt" TargetMode="External"/><Relationship Id="rId7" Type="http://schemas.openxmlformats.org/officeDocument/2006/relationships/image" Target="../media/image10.png"/><Relationship Id="rId8" Type="http://schemas.openxmlformats.org/officeDocument/2006/relationships/hyperlink" Target="http://people.wku.edu/~nathan.love/101-102/interact101-102/martin_guerre_compreh_corps.htm" TargetMode="External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86800" cy="83820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2285999"/>
          </a:xfrm>
        </p:spPr>
        <p:txBody>
          <a:bodyPr>
            <a:normAutofit/>
          </a:bodyPr>
          <a:lstStyle>
            <a:extLst/>
          </a:lstStyle>
          <a:p>
            <a:pPr marL="0" indent="0" algn="ctr">
              <a:buNone/>
            </a:pPr>
            <a:r>
              <a:rPr lang="en-US" altLang="x-none" dirty="0" smtClean="0"/>
              <a:t>Kentucky Foreign Language Conference 2011 — Technology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2286001"/>
          </a:xfrm>
        </p:spPr>
        <p:txBody>
          <a:bodyPr>
            <a:normAutofit/>
          </a:bodyPr>
          <a:lstStyle>
            <a:extLst/>
          </a:lstStyle>
          <a:p>
            <a:pPr marL="0" indent="0" algn="ctr">
              <a:buNone/>
            </a:pPr>
            <a:r>
              <a:rPr lang="en-US" altLang="x-none" sz="3000" dirty="0" smtClean="0"/>
              <a:t>Nathan Love </a:t>
            </a:r>
          </a:p>
          <a:p>
            <a:pPr marL="0" indent="0" algn="ctr">
              <a:buNone/>
            </a:pPr>
            <a:r>
              <a:rPr lang="en-US" altLang="x-none" sz="1600" dirty="0" smtClean="0"/>
              <a:t>(</a:t>
            </a:r>
            <a:r>
              <a:rPr lang="en-US" altLang="x-none" sz="1600" dirty="0" smtClean="0">
                <a:hlinkClick r:id="rId3"/>
              </a:rPr>
              <a:t>http://people.wku.edu/~nathan.love</a:t>
            </a:r>
            <a:r>
              <a:rPr lang="en-US" altLang="x-none" sz="1600" dirty="0" smtClean="0"/>
              <a:t>) </a:t>
            </a:r>
          </a:p>
          <a:p>
            <a:pPr marL="0" indent="0" algn="ctr">
              <a:buNone/>
            </a:pPr>
            <a:r>
              <a:rPr lang="en-US" altLang="x-none" dirty="0" smtClean="0"/>
              <a:t> </a:t>
            </a:r>
            <a:r>
              <a:rPr lang="en-US" altLang="x-none" sz="2200" dirty="0" smtClean="0"/>
              <a:t>Western Kentucky University</a:t>
            </a:r>
            <a:endParaRPr lang="en-US" sz="2200" dirty="0" smtClean="0"/>
          </a:p>
        </p:txBody>
      </p:sp>
      <p:pic>
        <p:nvPicPr>
          <p:cNvPr id="10" name="Picture 9" descr="youtu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952750"/>
            <a:ext cx="2362200" cy="17716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876550"/>
            <a:ext cx="1451001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en-US"/>
          </a:p>
        </p:txBody>
      </p:sp>
      <p:sp>
        <p:nvSpPr>
          <p:cNvPr id="3" name="Shape 2"/>
          <p:cNvSpPr txBox="1">
            <a:spLocks noChangeArrowheads="1"/>
          </p:cNvSpPr>
          <p:nvPr/>
        </p:nvSpPr>
        <p:spPr>
          <a:xfrm>
            <a:off x="685800" y="285750"/>
            <a:ext cx="7772400" cy="838200"/>
          </a:xfrm>
          <a:prstGeom prst="rect">
            <a:avLst/>
          </a:prstGeom>
        </p:spPr>
        <p:txBody>
          <a:bodyPr>
            <a:normAutofit fontScale="98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41" b="0" i="0" u="none" strike="noStrike" kern="1200" cap="none" spc="0" normalizeH="0" baseline="0" noProof="0" dirty="0">
                <a:ln>
                  <a:noFill/>
                </a:ln>
                <a:solidFill>
                  <a:srgbClr val="DDDDDD">
                    <a:alpha val="10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Widescreen Test Pattern (16:9)</a:t>
            </a:r>
            <a:endParaRPr kumimoji="0" lang="en-US" sz="4898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76600" y="1352550"/>
            <a:ext cx="2590800" cy="258840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Autofit/>
          </a:bodyPr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b="1" dirty="0" smtClean="0">
                <a:solidFill>
                  <a:srgbClr val="DDDDDD">
                    <a:alpha val="100000"/>
                  </a:srgbClr>
                </a:solidFill>
              </a:rPr>
              <a:t>Aspect Ratio Test</a:t>
            </a:r>
            <a:endParaRPr lang="en-US" sz="40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x-none" sz="1050" dirty="0" smtClean="0">
              <a:solidFill>
                <a:srgbClr val="DDDDDD">
                  <a:alpha val="10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400" dirty="0" smtClean="0">
                <a:solidFill>
                  <a:srgbClr val="DDDDDD">
                    <a:alpha val="100000"/>
                  </a:srgbClr>
                </a:solidFill>
              </a:rPr>
              <a:t>(Should appear circular)</a:t>
            </a:r>
            <a:endParaRPr lang="en-US" altLang="x-none" sz="1400" dirty="0">
              <a:solidFill>
                <a:srgbClr val="DDDDDD">
                  <a:alpha val="100000"/>
                </a:srgbClr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1000" y="4780299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16x9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371600" y="4399651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4x3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6868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886200" cy="3200400"/>
          </a:xfrm>
        </p:spPr>
        <p:txBody>
          <a:bodyPr anchor="ctr"/>
          <a:lstStyle>
            <a:extLst/>
          </a:lstStyle>
          <a:p>
            <a:pPr marL="274320" lvl="1"/>
            <a:r>
              <a:rPr lang="en-US" altLang="x-none" dirty="0" smtClean="0"/>
              <a:t>Show video, film in 101-102 language classes?</a:t>
            </a:r>
            <a:endParaRPr lang="en-US" dirty="0"/>
          </a:p>
          <a:p>
            <a:pPr marL="274320" lvl="1"/>
            <a:r>
              <a:rPr lang="en-US" dirty="0" smtClean="0"/>
              <a:t>Film = fun.</a:t>
            </a:r>
          </a:p>
          <a:p>
            <a:pPr marL="274320" lvl="1"/>
            <a:r>
              <a:rPr lang="en-US" dirty="0" smtClean="0"/>
              <a:t>Vocabulary, comprehension,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410200" y="1581150"/>
            <a:ext cx="3320900" cy="2514600"/>
          </a:xfrm>
        </p:spPr>
        <p:txBody>
          <a:bodyPr/>
          <a:lstStyle/>
          <a:p>
            <a:r>
              <a:rPr lang="en-US" dirty="0" smtClean="0"/>
              <a:t>Le retour de Martin Guerre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64795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047750"/>
          </a:xfrm>
        </p:spPr>
        <p:txBody>
          <a:bodyPr anchor="b">
            <a:no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504950"/>
            <a:ext cx="1828800" cy="3067050"/>
          </a:xfrm>
        </p:spPr>
        <p:txBody>
          <a:bodyPr>
            <a:normAutofit/>
          </a:bodyPr>
          <a:lstStyle>
            <a:extLst/>
          </a:lstStyle>
          <a:p>
            <a:r>
              <a:rPr lang="en-US" sz="2800" dirty="0" smtClean="0"/>
              <a:t>The challenge: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514600" y="1428750"/>
            <a:ext cx="6248400" cy="3200400"/>
          </a:xfrm>
        </p:spPr>
        <p:txBody>
          <a:bodyPr/>
          <a:lstStyle/>
          <a:p>
            <a:r>
              <a:rPr lang="en-US" dirty="0" smtClean="0"/>
              <a:t>To integrate video, film into the 101-102 language course</a:t>
            </a:r>
          </a:p>
          <a:p>
            <a:r>
              <a:rPr lang="en-US" dirty="0" smtClean="0"/>
              <a:t>Syllabus </a:t>
            </a:r>
          </a:p>
          <a:p>
            <a:r>
              <a:rPr lang="en-US" dirty="0" smtClean="0"/>
              <a:t>Food vocab.</a:t>
            </a:r>
            <a:endParaRPr lang="en-US" dirty="0"/>
          </a:p>
        </p:txBody>
      </p:sp>
      <p:pic>
        <p:nvPicPr>
          <p:cNvPr id="7" name="Picture 6" descr="youtube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2495550"/>
            <a:ext cx="2362200" cy="1771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6800" y="43243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La Blanquette de </a:t>
            </a:r>
            <a:r>
              <a:rPr lang="en-US" dirty="0" err="1" smtClean="0">
                <a:hlinkClick r:id="rId5"/>
              </a:rPr>
              <a:t>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6106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629400" y="1661916"/>
            <a:ext cx="2057400" cy="2343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How about integrating a feature-length film into a 101-102 course?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3962400" cy="3124199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274320" lvl="1"/>
            <a:r>
              <a:rPr lang="en-US" altLang="x-none" dirty="0" smtClean="0"/>
              <a:t>During class meetings 10-20 minutes of a French movie</a:t>
            </a:r>
          </a:p>
          <a:p>
            <a:pPr marL="274320" lvl="1"/>
            <a:r>
              <a:rPr lang="en-US" altLang="x-none" dirty="0" smtClean="0"/>
              <a:t>Showings overlap</a:t>
            </a:r>
          </a:p>
          <a:p>
            <a:pPr marL="274320" lvl="1"/>
            <a:r>
              <a:rPr lang="en-US" dirty="0" smtClean="0"/>
              <a:t>Pauses are frequent</a:t>
            </a:r>
          </a:p>
          <a:p>
            <a:pPr marL="274320" lvl="1"/>
            <a:r>
              <a:rPr lang="en-US" dirty="0" smtClean="0"/>
              <a:t>Pronunciation, vocab., questions over </a:t>
            </a:r>
            <a:r>
              <a:rPr lang="en-US" i="1" dirty="0" err="1" smtClean="0"/>
              <a:t>tu</a:t>
            </a:r>
            <a:r>
              <a:rPr lang="en-US" i="1" dirty="0" smtClean="0"/>
              <a:t>/</a:t>
            </a:r>
            <a:r>
              <a:rPr lang="en-US" i="1" dirty="0" err="1" smtClean="0"/>
              <a:t>vous</a:t>
            </a:r>
            <a:r>
              <a:rPr lang="en-US" dirty="0" smtClean="0"/>
              <a:t>, comprehension confirmed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80975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6106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629400" y="1661916"/>
            <a:ext cx="2057400" cy="2343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How about integrating a feature-length film into a 101-102 course?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3962400" cy="3124199"/>
          </a:xfrm>
        </p:spPr>
        <p:txBody>
          <a:bodyPr>
            <a:normAutofit fontScale="85000" lnSpcReduction="20000"/>
          </a:bodyPr>
          <a:lstStyle>
            <a:extLst/>
          </a:lstStyle>
          <a:p>
            <a:pPr marL="274320" lvl="1"/>
            <a:r>
              <a:rPr lang="en-US" altLang="x-none" dirty="0" smtClean="0"/>
              <a:t>Film can be exploited as an authentic linguistic document.</a:t>
            </a:r>
          </a:p>
          <a:p>
            <a:pPr marL="274320" lvl="1"/>
            <a:r>
              <a:rPr lang="en-US" dirty="0" smtClean="0"/>
              <a:t>Greetings, polite chit-chat, good-byes</a:t>
            </a:r>
          </a:p>
          <a:p>
            <a:pPr marL="274320" lvl="1"/>
            <a:r>
              <a:rPr lang="en-US" dirty="0" smtClean="0"/>
              <a:t>Nearly all film can reinforce and contextualize, in a sense, what we are doing in class.</a:t>
            </a:r>
          </a:p>
          <a:p>
            <a:pPr marL="274320" lvl="1"/>
            <a:r>
              <a:rPr lang="en-US" dirty="0" smtClean="0"/>
              <a:t>Film becomes an important cultural document, as well.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3355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105150"/>
            <a:ext cx="1946638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5344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 fontScale="70000" lnSpcReduction="20000"/>
          </a:bodyPr>
          <a:lstStyle>
            <a:extLst/>
          </a:lstStyle>
          <a:p>
            <a:pPr marL="274320" lvl="1"/>
            <a:r>
              <a:rPr lang="en-US" altLang="x-none" dirty="0" smtClean="0"/>
              <a:t>In watching a movie like </a:t>
            </a:r>
            <a:r>
              <a:rPr lang="en-US" altLang="x-none" i="1" dirty="0" smtClean="0"/>
              <a:t>Au </a:t>
            </a:r>
            <a:r>
              <a:rPr lang="en-US" altLang="x-none" i="1" dirty="0" err="1" smtClean="0"/>
              <a:t>revoir</a:t>
            </a:r>
            <a:r>
              <a:rPr lang="en-US" altLang="x-none" i="1" dirty="0" smtClean="0"/>
              <a:t> les </a:t>
            </a:r>
            <a:r>
              <a:rPr lang="en-US" altLang="x-none" i="1" dirty="0" err="1" smtClean="0"/>
              <a:t>enfants</a:t>
            </a:r>
            <a:r>
              <a:rPr lang="en-US" altLang="x-none" dirty="0" smtClean="0"/>
              <a:t>, I will make frequent pauses for questions and practice. "What family- related vocabulary did you hear?"</a:t>
            </a:r>
          </a:p>
          <a:p>
            <a:pPr marL="274320" lvl="1"/>
            <a:r>
              <a:rPr lang="en-US" altLang="x-none" dirty="0" smtClean="0"/>
              <a:t>"Comment </a:t>
            </a:r>
            <a:r>
              <a:rPr lang="en-US" altLang="x-none" dirty="0" err="1" smtClean="0"/>
              <a:t>s'appelle</a:t>
            </a:r>
            <a:r>
              <a:rPr lang="en-US" altLang="x-none" dirty="0" smtClean="0"/>
              <a:t> le frère de </a:t>
            </a:r>
            <a:r>
              <a:rPr lang="en-US" altLang="x-none" dirty="0" err="1" smtClean="0"/>
              <a:t>Julien</a:t>
            </a:r>
            <a:r>
              <a:rPr lang="en-US" altLang="x-none" dirty="0" smtClean="0"/>
              <a:t>?”</a:t>
            </a:r>
            <a:endParaRPr lang="en-US" dirty="0"/>
          </a:p>
          <a:p>
            <a:pPr marL="274320" lvl="1"/>
            <a:r>
              <a:rPr lang="en-US" altLang="x-none" dirty="0" smtClean="0"/>
              <a:t>A short segment may be repeated several </a:t>
            </a:r>
            <a:r>
              <a:rPr lang="en-US" altLang="x-none" smtClean="0"/>
              <a:t>times for comprehension </a:t>
            </a:r>
            <a:r>
              <a:rPr lang="en-US" altLang="x-none" dirty="0" err="1" smtClean="0"/>
              <a:t>pratice</a:t>
            </a:r>
            <a:r>
              <a:rPr lang="en-US" altLang="x-none" dirty="0" smtClean="0"/>
              <a:t> or pronunciation </a:t>
            </a:r>
            <a:r>
              <a:rPr lang="en-US" altLang="x-none" dirty="0" err="1" smtClean="0"/>
              <a:t>pratice</a:t>
            </a:r>
            <a:r>
              <a:rPr lang="en-US" altLang="x-none" dirty="0" smtClean="0"/>
              <a:t>.</a:t>
            </a:r>
          </a:p>
          <a:p>
            <a:pPr marL="274320" lvl="1"/>
            <a:r>
              <a:rPr lang="en-US" altLang="x-none" dirty="0" smtClean="0"/>
              <a:t>Once the entire film viewed, scenes minus subtitles! </a:t>
            </a:r>
          </a:p>
          <a:p>
            <a:pPr marL="274320" lvl="1"/>
            <a:r>
              <a:rPr lang="en-US" altLang="x-none" dirty="0" smtClean="0"/>
              <a:t>So much for viewing the film!</a:t>
            </a:r>
          </a:p>
          <a:p>
            <a:pPr marL="27432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428750"/>
            <a:ext cx="2057400" cy="2343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How about integrating a feature-length film into a 101-102 course?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57350"/>
            <a:ext cx="1451001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5344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US" altLang="x-none" dirty="0" smtClean="0"/>
              <a:t>Film integrated into the course via assessments</a:t>
            </a:r>
          </a:p>
          <a:p>
            <a:pPr marL="274320" lvl="1"/>
            <a:r>
              <a:rPr lang="en-US" altLang="x-none" dirty="0" smtClean="0"/>
              <a:t>Formative </a:t>
            </a:r>
            <a:endParaRPr lang="en-US" dirty="0"/>
          </a:p>
          <a:p>
            <a:pPr marL="274320" lvl="1"/>
            <a:r>
              <a:rPr lang="en-US" altLang="x-none" dirty="0" smtClean="0"/>
              <a:t>Summative</a:t>
            </a:r>
          </a:p>
          <a:p>
            <a:pPr marL="274320" lvl="1"/>
            <a:r>
              <a:rPr lang="en-US" altLang="x-none" dirty="0" smtClean="0"/>
              <a:t>Final exam!</a:t>
            </a:r>
          </a:p>
          <a:p>
            <a:pPr marL="27432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428750"/>
            <a:ext cx="2057400" cy="2343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How about integrating a feature-length film into a 101-102 course?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57350"/>
            <a:ext cx="1451001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730" y="2495551"/>
            <a:ext cx="217846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3714750"/>
            <a:ext cx="914400" cy="127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5344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/>
          </a:bodyPr>
          <a:lstStyle>
            <a:extLst/>
          </a:lstStyle>
          <a:p>
            <a:pPr marL="274320" lvl="1"/>
            <a:r>
              <a:rPr lang="en-US" altLang="x-none" dirty="0" smtClean="0"/>
              <a:t>Film integrated into the course via assessments</a:t>
            </a:r>
          </a:p>
          <a:p>
            <a:pPr marL="274320" lvl="1"/>
            <a:r>
              <a:rPr lang="en-US" altLang="x-none" dirty="0" smtClean="0"/>
              <a:t>(Other examples)</a:t>
            </a:r>
          </a:p>
          <a:p>
            <a:pPr marL="274320" lvl="1"/>
            <a:r>
              <a:rPr lang="en-US" altLang="x-none" dirty="0" smtClean="0"/>
              <a:t>Student  project  </a:t>
            </a:r>
            <a:r>
              <a:rPr lang="en-US" altLang="x-none" dirty="0" smtClean="0">
                <a:hlinkClick r:id="rId3"/>
              </a:rPr>
              <a:t>⧐</a:t>
            </a:r>
            <a:endParaRPr lang="en-US" altLang="x-none" dirty="0" smtClean="0"/>
          </a:p>
          <a:p>
            <a:pPr marL="27432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428750"/>
            <a:ext cx="2057400" cy="2343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How about integrating a feature-length film into a 101-102 course?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1657350"/>
            <a:ext cx="1451001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3257550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3562350"/>
            <a:ext cx="914400" cy="127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18110"/>
            <a:ext cx="8534400" cy="1005840"/>
          </a:xfrm>
        </p:spPr>
        <p:txBody>
          <a:bodyPr>
            <a:normAutofit/>
          </a:bodyPr>
          <a:lstStyle>
            <a:extLst/>
          </a:lstStyle>
          <a:p>
            <a:r>
              <a:rPr lang="en-US" sz="3600" dirty="0" smtClean="0"/>
              <a:t>Beyond Showing Movies in Language Classes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581400" y="2365980"/>
            <a:ext cx="2057400" cy="7740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82880" tIns="182880" rIns="182880" bIns="91440" rtlCol="0" anchor="ctr">
            <a:spAutoFit/>
          </a:bodyPr>
          <a:lstStyle>
            <a:extLst/>
          </a:lstStyle>
          <a:p>
            <a:pPr algn="ctr">
              <a:lnSpc>
                <a:spcPct val="85000"/>
              </a:lnSpc>
            </a:pPr>
            <a:r>
              <a:rPr lang="en-US" altLang="x-none" sz="2400" b="1" dirty="0" smtClean="0">
                <a:solidFill>
                  <a:schemeClr val="bg1"/>
                </a:solidFill>
              </a:rPr>
              <a:t>FIN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405</Words>
  <Application>Microsoft Macintosh PowerPoint</Application>
  <PresentationFormat>On-screen Show (16:9)</PresentationFormat>
  <Paragraphs>64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WidescreenPresentation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Beyond Showing Movies in Language Classes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2011-04-15T22:41:27Z</dcterms:created>
  <dcterms:modified xsi:type="dcterms:W3CDTF">2015-01-20T22:06:54Z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