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4A07BEDC-F0D2-C044-9DC4-7613969E717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BEDC-F0D2-C044-9DC4-7613969E717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53C5-ACF6-104D-B7BA-014D46364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BEDC-F0D2-C044-9DC4-7613969E717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53C5-ACF6-104D-B7BA-014D463643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BEDC-F0D2-C044-9DC4-7613969E717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53C5-ACF6-104D-B7BA-014D463643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BEDC-F0D2-C044-9DC4-7613969E717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53C5-ACF6-104D-B7BA-014D46364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BEDC-F0D2-C044-9DC4-7613969E717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53C5-ACF6-104D-B7BA-014D46364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BEDC-F0D2-C044-9DC4-7613969E717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53C5-ACF6-104D-B7BA-014D46364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BEDC-F0D2-C044-9DC4-7613969E717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53C5-ACF6-104D-B7BA-014D46364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BEDC-F0D2-C044-9DC4-7613969E717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53C5-ACF6-104D-B7BA-014D463643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BEDC-F0D2-C044-9DC4-7613969E717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53C5-ACF6-104D-B7BA-014D46364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BEDC-F0D2-C044-9DC4-7613969E717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53C5-ACF6-104D-B7BA-014D46364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BEDC-F0D2-C044-9DC4-7613969E717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A07BEDC-F0D2-C044-9DC4-7613969E717F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9C2F53C5-ACF6-104D-B7BA-014D46364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" action="ppaction://hlinkshowjump?jump=nextslide"/>
              </a:rPr>
              <a:t>Le </a:t>
            </a:r>
            <a:r>
              <a:rPr lang="en-US" dirty="0" err="1" smtClean="0">
                <a:hlinkClick r:id="" action="ppaction://hlinkshowjump?jump=nextslide"/>
              </a:rPr>
              <a:t>Conditionnel</a:t>
            </a:r>
            <a:endParaRPr lang="en-US" dirty="0">
              <a:hlinkClick r:id="" action="ppaction://hlinkshowjump?jump=nextslide"/>
            </a:endParaRP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544242" y="5883574"/>
            <a:ext cx="1275908" cy="325807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Picture 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142" y="3668974"/>
            <a:ext cx="1942857" cy="292063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1653884"/>
            <a:ext cx="7167284" cy="43815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Mood- expresses an action whose fulfillment is dependent on a condition to materialize. </a:t>
            </a:r>
            <a:r>
              <a:rPr lang="en-US" sz="2000" i="1" dirty="0" smtClean="0">
                <a:latin typeface="Arial"/>
                <a:cs typeface="Arial"/>
              </a:rPr>
              <a:t>If X, then Y.</a:t>
            </a:r>
          </a:p>
          <a:p>
            <a:pPr>
              <a:buNone/>
            </a:pPr>
            <a:r>
              <a:rPr lang="en-US" sz="2000" i="1" dirty="0" smtClean="0">
                <a:latin typeface="Arial"/>
                <a:cs typeface="Arial"/>
              </a:rPr>
              <a:t>		</a:t>
            </a:r>
            <a:r>
              <a:rPr lang="en-US" sz="2000" i="1" dirty="0" smtClean="0">
                <a:solidFill>
                  <a:srgbClr val="CCFFCC"/>
                </a:solidFill>
                <a:latin typeface="Arial"/>
                <a:cs typeface="Arial"/>
              </a:rPr>
              <a:t>Si </a:t>
            </a:r>
            <a:r>
              <a:rPr lang="en-US" sz="2000" i="1" dirty="0" err="1" smtClean="0">
                <a:solidFill>
                  <a:srgbClr val="CCFFCC"/>
                </a:solidFill>
                <a:latin typeface="Arial"/>
                <a:cs typeface="Arial"/>
              </a:rPr>
              <a:t>j’étais</a:t>
            </a:r>
            <a:r>
              <a:rPr lang="en-US" sz="2000" i="1" dirty="0" smtClean="0">
                <a:solidFill>
                  <a:srgbClr val="CCFFCC"/>
                </a:solidFill>
                <a:latin typeface="Arial"/>
                <a:cs typeface="Arial"/>
              </a:rPr>
              <a:t> plus </a:t>
            </a:r>
            <a:r>
              <a:rPr lang="en-US" sz="2000" i="1" dirty="0" err="1" smtClean="0">
                <a:solidFill>
                  <a:srgbClr val="CCFFCC"/>
                </a:solidFill>
                <a:latin typeface="Arial"/>
                <a:cs typeface="Arial"/>
              </a:rPr>
              <a:t>jeune</a:t>
            </a:r>
            <a:r>
              <a:rPr lang="en-US" sz="2000" i="1" dirty="0" smtClean="0">
                <a:solidFill>
                  <a:srgbClr val="CCFFCC"/>
                </a:solidFill>
                <a:latin typeface="Arial"/>
                <a:cs typeface="Arial"/>
              </a:rPr>
              <a:t>, je </a:t>
            </a:r>
            <a:r>
              <a:rPr lang="en-US" sz="2000" i="1" dirty="0" err="1" smtClean="0">
                <a:solidFill>
                  <a:srgbClr val="CCFFCC"/>
                </a:solidFill>
                <a:latin typeface="Arial"/>
                <a:cs typeface="Arial"/>
              </a:rPr>
              <a:t>jouerais</a:t>
            </a:r>
            <a:r>
              <a:rPr lang="en-US" sz="2000" i="1" dirty="0" smtClean="0">
                <a:solidFill>
                  <a:srgbClr val="CCFFCC"/>
                </a:solidFill>
                <a:latin typeface="Arial"/>
                <a:cs typeface="Arial"/>
              </a:rPr>
              <a:t> plus. </a:t>
            </a:r>
            <a:endParaRPr lang="en-US" sz="2000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As a tense it expresses in past context what would’ve been a future event.</a:t>
            </a:r>
          </a:p>
          <a:p>
            <a:pPr>
              <a:buNone/>
            </a:pPr>
            <a:r>
              <a:rPr lang="en-US" sz="2000" i="1" dirty="0" smtClean="0">
                <a:latin typeface="Arial"/>
                <a:cs typeface="Arial"/>
              </a:rPr>
              <a:t>		</a:t>
            </a:r>
            <a:r>
              <a:rPr lang="en-US" sz="2000" i="1" dirty="0" smtClean="0">
                <a:solidFill>
                  <a:srgbClr val="CCFFCC"/>
                </a:solidFill>
                <a:latin typeface="Arial"/>
                <a:cs typeface="Arial"/>
              </a:rPr>
              <a:t>Je </a:t>
            </a:r>
            <a:r>
              <a:rPr lang="en-US" sz="2000" i="1" dirty="0" err="1" smtClean="0">
                <a:solidFill>
                  <a:srgbClr val="CCFFCC"/>
                </a:solidFill>
                <a:latin typeface="Arial"/>
                <a:cs typeface="Arial"/>
              </a:rPr>
              <a:t>croyais</a:t>
            </a:r>
            <a:r>
              <a:rPr lang="en-US" sz="2000" i="1" dirty="0" smtClean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lang="en-US" sz="2000" i="1" dirty="0" err="1" smtClean="0">
                <a:solidFill>
                  <a:srgbClr val="CCFFCC"/>
                </a:solidFill>
                <a:latin typeface="Arial"/>
                <a:cs typeface="Arial"/>
              </a:rPr>
              <a:t>qu’ils</a:t>
            </a:r>
            <a:r>
              <a:rPr lang="en-US" sz="2000" i="1" dirty="0" smtClean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lang="en-US" sz="2000" i="1" dirty="0" err="1" smtClean="0">
                <a:solidFill>
                  <a:srgbClr val="CCFFCC"/>
                </a:solidFill>
                <a:latin typeface="Arial"/>
                <a:cs typeface="Arial"/>
              </a:rPr>
              <a:t>partiraient</a:t>
            </a:r>
            <a:r>
              <a:rPr lang="en-US" sz="2000" i="1" dirty="0" smtClean="0">
                <a:solidFill>
                  <a:srgbClr val="CCFFCC"/>
                </a:solidFill>
                <a:latin typeface="Arial"/>
                <a:cs typeface="Arial"/>
              </a:rPr>
              <a:t>.   </a:t>
            </a:r>
          </a:p>
          <a:p>
            <a:pPr>
              <a:buNone/>
            </a:pP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Also used to cast doubt on a subject. </a:t>
            </a:r>
          </a:p>
          <a:p>
            <a:pPr>
              <a:buNone/>
            </a:pP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		</a:t>
            </a:r>
            <a:r>
              <a:rPr lang="en-US" sz="2000" i="1" dirty="0" smtClean="0">
                <a:solidFill>
                  <a:srgbClr val="CCFFCC"/>
                </a:solidFill>
                <a:latin typeface="Arial"/>
                <a:cs typeface="Arial"/>
              </a:rPr>
              <a:t>Le clochard </a:t>
            </a:r>
            <a:r>
              <a:rPr lang="en-US" sz="2000" i="1" dirty="0" err="1" smtClean="0">
                <a:solidFill>
                  <a:srgbClr val="CCFFCC"/>
                </a:solidFill>
                <a:latin typeface="Arial"/>
                <a:cs typeface="Arial"/>
              </a:rPr>
              <a:t>aurait</a:t>
            </a:r>
            <a:r>
              <a:rPr lang="en-US" sz="2000" i="1" dirty="0" smtClean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lang="en-US" sz="2000" i="1" dirty="0" err="1" smtClean="0">
                <a:solidFill>
                  <a:srgbClr val="CCFFCC"/>
                </a:solidFill>
                <a:latin typeface="Arial"/>
                <a:cs typeface="Arial"/>
              </a:rPr>
              <a:t>volé</a:t>
            </a:r>
            <a:r>
              <a:rPr lang="en-US" sz="2000" i="1" dirty="0" smtClean="0">
                <a:solidFill>
                  <a:srgbClr val="CCFFCC"/>
                </a:solidFill>
                <a:latin typeface="Arial"/>
                <a:cs typeface="Arial"/>
              </a:rPr>
              <a:t> un pain au </a:t>
            </a:r>
            <a:r>
              <a:rPr lang="en-US" sz="2000" i="1" dirty="0" err="1" smtClean="0">
                <a:solidFill>
                  <a:srgbClr val="CCFFCC"/>
                </a:solidFill>
                <a:latin typeface="Arial"/>
                <a:cs typeface="Arial"/>
              </a:rPr>
              <a:t>boulanger</a:t>
            </a:r>
            <a:r>
              <a:rPr lang="en-US" sz="2000" i="1" dirty="0" smtClean="0">
                <a:solidFill>
                  <a:srgbClr val="CCFFCC"/>
                </a:solidFill>
                <a:latin typeface="Arial"/>
                <a:cs typeface="Arial"/>
              </a:rPr>
              <a:t>. </a:t>
            </a:r>
          </a:p>
          <a:p>
            <a:pPr>
              <a:buNone/>
            </a:pPr>
            <a:r>
              <a:rPr lang="en-US" sz="2000" i="1" dirty="0" smtClean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endParaRPr lang="en-US" sz="2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2000" i="1" dirty="0" smtClean="0">
                <a:latin typeface="Arial"/>
                <a:cs typeface="Arial"/>
              </a:rPr>
              <a:t>	</a:t>
            </a:r>
          </a:p>
          <a:p>
            <a:pPr>
              <a:buNone/>
            </a:pPr>
            <a:endParaRPr lang="en-US" sz="2000" i="1" dirty="0" smtClean="0">
              <a:latin typeface="Arial"/>
              <a:cs typeface="Arial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564043" y="5783408"/>
            <a:ext cx="1130830" cy="31742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3" y="1878012"/>
            <a:ext cx="7918451" cy="42481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50" dirty="0" smtClean="0"/>
              <a:t>For regular verbs the endings are the same as the imperfect tense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2800" dirty="0" err="1" smtClean="0"/>
              <a:t>Finir-</a:t>
            </a:r>
            <a:r>
              <a:rPr lang="en-US" sz="2800" dirty="0" err="1" smtClean="0">
                <a:solidFill>
                  <a:srgbClr val="FF0000"/>
                </a:solidFill>
              </a:rPr>
              <a:t>ais</a:t>
            </a:r>
            <a:r>
              <a:rPr lang="en-US" sz="2800" dirty="0" smtClean="0"/>
              <a:t>		</a:t>
            </a:r>
            <a:r>
              <a:rPr lang="en-US" sz="2800" dirty="0" err="1" smtClean="0"/>
              <a:t>Finir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rgbClr val="FF0000"/>
                </a:solidFill>
              </a:rPr>
              <a:t>ions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Finir-</a:t>
            </a:r>
            <a:r>
              <a:rPr lang="en-US" sz="2800" dirty="0" err="1" smtClean="0">
                <a:solidFill>
                  <a:srgbClr val="FF0000"/>
                </a:solidFill>
              </a:rPr>
              <a:t>ais</a:t>
            </a:r>
            <a:r>
              <a:rPr lang="en-US" sz="2800" dirty="0" smtClean="0"/>
              <a:t>		</a:t>
            </a:r>
            <a:r>
              <a:rPr lang="en-US" sz="2800" dirty="0" err="1" smtClean="0"/>
              <a:t>Finir-</a:t>
            </a:r>
            <a:r>
              <a:rPr lang="en-US" sz="2800" dirty="0" err="1" smtClean="0">
                <a:solidFill>
                  <a:srgbClr val="FF0000"/>
                </a:solidFill>
              </a:rPr>
              <a:t>iez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Finir-</a:t>
            </a:r>
            <a:r>
              <a:rPr lang="en-US" sz="2800" dirty="0" err="1" smtClean="0">
                <a:solidFill>
                  <a:srgbClr val="FF0000"/>
                </a:solidFill>
              </a:rPr>
              <a:t>ait</a:t>
            </a:r>
            <a:r>
              <a:rPr lang="en-US" sz="2800" dirty="0" smtClean="0"/>
              <a:t>		</a:t>
            </a:r>
            <a:r>
              <a:rPr lang="en-US" sz="2800" dirty="0" err="1" smtClean="0"/>
              <a:t>Finir-</a:t>
            </a:r>
            <a:r>
              <a:rPr lang="en-US" sz="2800" dirty="0" err="1" smtClean="0">
                <a:solidFill>
                  <a:srgbClr val="FF0000"/>
                </a:solidFill>
              </a:rPr>
              <a:t>aient</a:t>
            </a:r>
            <a:r>
              <a:rPr lang="en-US" sz="1800" dirty="0" smtClean="0"/>
              <a:t>	</a:t>
            </a:r>
            <a:endParaRPr lang="en-US" sz="18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413981" y="5764302"/>
            <a:ext cx="1172342" cy="510212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413981" y="5096688"/>
            <a:ext cx="1172342" cy="423365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1686452"/>
            <a:ext cx="7167284" cy="4685762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Some verbs are irregular, only way to </a:t>
            </a:r>
          </a:p>
          <a:p>
            <a:pPr algn="ctr">
              <a:buNone/>
            </a:pPr>
            <a:r>
              <a:rPr lang="en-US" dirty="0" smtClean="0"/>
              <a:t>know them is memorization.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 few examples:</a:t>
            </a:r>
          </a:p>
          <a:p>
            <a:pPr>
              <a:buNone/>
            </a:pPr>
            <a:r>
              <a:rPr lang="en-US" dirty="0" err="1" smtClean="0"/>
              <a:t>Être</a:t>
            </a:r>
            <a:r>
              <a:rPr lang="en-US" dirty="0" smtClean="0"/>
              <a:t>- </a:t>
            </a:r>
            <a:r>
              <a:rPr lang="en-US" dirty="0" err="1" smtClean="0"/>
              <a:t>serais</a:t>
            </a:r>
            <a:r>
              <a:rPr lang="en-US" dirty="0" smtClean="0"/>
              <a:t>			</a:t>
            </a:r>
            <a:r>
              <a:rPr lang="en-US" dirty="0" err="1" smtClean="0"/>
              <a:t>Avoir</a:t>
            </a:r>
            <a:r>
              <a:rPr lang="en-US" dirty="0" smtClean="0"/>
              <a:t>- </a:t>
            </a:r>
            <a:r>
              <a:rPr lang="en-US" dirty="0" err="1" smtClean="0"/>
              <a:t>aurais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Vouloir</a:t>
            </a:r>
            <a:r>
              <a:rPr lang="en-US" dirty="0" smtClean="0"/>
              <a:t>- </a:t>
            </a:r>
            <a:r>
              <a:rPr lang="en-US" dirty="0" err="1" smtClean="0"/>
              <a:t>voudrais</a:t>
            </a:r>
            <a:r>
              <a:rPr lang="en-US" dirty="0" smtClean="0"/>
              <a:t>		</a:t>
            </a:r>
            <a:r>
              <a:rPr lang="en-US" dirty="0" err="1" smtClean="0"/>
              <a:t>Voir</a:t>
            </a:r>
            <a:r>
              <a:rPr lang="en-US" dirty="0" smtClean="0"/>
              <a:t>- </a:t>
            </a:r>
            <a:r>
              <a:rPr lang="en-US" dirty="0" err="1" smtClean="0"/>
              <a:t>verrais</a:t>
            </a:r>
            <a:r>
              <a:rPr lang="en-US" dirty="0" smtClean="0"/>
              <a:t>	 </a:t>
            </a: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500821" y="5872858"/>
            <a:ext cx="1172342" cy="499356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7500821" y="5264947"/>
            <a:ext cx="1172342" cy="423365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icture 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4442" y="4780792"/>
            <a:ext cx="2049984" cy="195443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Questions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136" y="1621317"/>
            <a:ext cx="7167284" cy="766906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n-US" dirty="0" smtClean="0"/>
              <a:t>1. Si je </a:t>
            </a:r>
            <a:r>
              <a:rPr lang="en-US" dirty="0" err="1" smtClean="0"/>
              <a:t>travaillais</a:t>
            </a:r>
            <a:r>
              <a:rPr lang="en-US" dirty="0" smtClean="0"/>
              <a:t> </a:t>
            </a:r>
            <a:r>
              <a:rPr lang="en-US" dirty="0" err="1" smtClean="0"/>
              <a:t>dur</a:t>
            </a:r>
            <a:r>
              <a:rPr lang="en-US" dirty="0" smtClean="0"/>
              <a:t> je ____ riche un jour. </a:t>
            </a:r>
          </a:p>
          <a:p>
            <a:pPr marL="800100" lvl="1" indent="-457200">
              <a:buNone/>
            </a:pPr>
            <a:r>
              <a:rPr lang="en-US" dirty="0" smtClean="0"/>
              <a:t>	</a:t>
            </a:r>
          </a:p>
          <a:p>
            <a:pPr marL="800100" lvl="1" indent="-457200">
              <a:buNone/>
            </a:pPr>
            <a:endParaRPr lang="en-US" dirty="0" smtClean="0"/>
          </a:p>
          <a:p>
            <a:pPr marL="800100" lvl="1" indent="-457200">
              <a:buNone/>
            </a:pPr>
            <a:endParaRPr lang="en-US" dirty="0" smtClean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552268" y="2203652"/>
            <a:ext cx="151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serais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3506172" y="2225364"/>
            <a:ext cx="1085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serai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5188701" y="2225364"/>
            <a:ext cx="133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étais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6778962" y="2214508"/>
            <a:ext cx="131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4387" y="4168535"/>
            <a:ext cx="6404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3. Si </a:t>
            </a:r>
            <a:r>
              <a:rPr lang="en-US" sz="2200" dirty="0" err="1" smtClean="0"/>
              <a:t>vous</a:t>
            </a:r>
            <a:r>
              <a:rPr lang="en-US" sz="2200" dirty="0" smtClean="0"/>
              <a:t> </a:t>
            </a:r>
            <a:r>
              <a:rPr lang="en-US" sz="2200" dirty="0" err="1" smtClean="0"/>
              <a:t>aviez</a:t>
            </a:r>
            <a:r>
              <a:rPr lang="en-US" sz="2200" dirty="0" smtClean="0"/>
              <a:t> </a:t>
            </a:r>
            <a:r>
              <a:rPr lang="en-US" sz="2200" dirty="0" err="1" smtClean="0"/>
              <a:t>faim</a:t>
            </a:r>
            <a:r>
              <a:rPr lang="en-US" sz="2200" dirty="0" smtClean="0"/>
              <a:t> </a:t>
            </a:r>
            <a:r>
              <a:rPr lang="en-US" sz="2200" dirty="0" err="1" smtClean="0"/>
              <a:t>vous</a:t>
            </a:r>
            <a:r>
              <a:rPr lang="en-US" sz="2200" dirty="0" smtClean="0"/>
              <a:t> _____ </a:t>
            </a:r>
            <a:r>
              <a:rPr lang="en-US" sz="2200" dirty="0" err="1" smtClean="0"/>
              <a:t>mangé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1552268" y="4885002"/>
            <a:ext cx="99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avez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2952566" y="4874141"/>
            <a:ext cx="1128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auriez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4266024" y="4885002"/>
            <a:ext cx="1128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aurez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5601192" y="4885002"/>
            <a:ext cx="1128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avoir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5136" y="2900096"/>
            <a:ext cx="6404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2. </a:t>
            </a:r>
            <a:r>
              <a:rPr lang="en-US" sz="2200" dirty="0" err="1" smtClean="0"/>
              <a:t>Si’l</a:t>
            </a:r>
            <a:r>
              <a:rPr lang="en-US" sz="2200" dirty="0" smtClean="0"/>
              <a:t> </a:t>
            </a:r>
            <a:r>
              <a:rPr lang="en-US" sz="2200" dirty="0" err="1" smtClean="0"/>
              <a:t>étudiait</a:t>
            </a:r>
            <a:r>
              <a:rPr lang="en-US" sz="2200" dirty="0" smtClean="0"/>
              <a:t>, </a:t>
            </a:r>
            <a:r>
              <a:rPr lang="en-US" sz="2200" dirty="0" err="1" smtClean="0"/>
              <a:t>il</a:t>
            </a:r>
            <a:r>
              <a:rPr lang="en-US" sz="2200" dirty="0" smtClean="0"/>
              <a:t> _____ plus </a:t>
            </a:r>
            <a:r>
              <a:rPr lang="en-US" sz="2200" dirty="0" err="1" smtClean="0"/>
              <a:t>intelligents</a:t>
            </a:r>
            <a:r>
              <a:rPr lang="en-US" sz="2200" dirty="0" smtClean="0"/>
              <a:t>.      </a:t>
            </a:r>
            <a:endParaRPr lang="en-US" sz="2200" dirty="0"/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5372807" y="3582335"/>
            <a:ext cx="1400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serait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2789741" y="3582335"/>
            <a:ext cx="1161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était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hlinkClick r:id="rId3" action="ppaction://hlinksldjump"/>
          </p:cNvPr>
          <p:cNvSpPr txBox="1"/>
          <p:nvPr/>
        </p:nvSpPr>
        <p:spPr>
          <a:xfrm>
            <a:off x="3950799" y="3582335"/>
            <a:ext cx="1400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été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hlinkClick r:id="rId3" action="ppaction://hlinksldjump"/>
          </p:cNvPr>
          <p:cNvSpPr txBox="1"/>
          <p:nvPr/>
        </p:nvSpPr>
        <p:spPr>
          <a:xfrm>
            <a:off x="1552268" y="3582335"/>
            <a:ext cx="1258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7424835" y="5579931"/>
            <a:ext cx="1399475" cy="369332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Forward or Next 25">
            <a:hlinkClick r:id="" action="ppaction://hlinkshowjump?jump=nextslide" highlightClick="1"/>
          </p:cNvPr>
          <p:cNvSpPr/>
          <p:nvPr/>
        </p:nvSpPr>
        <p:spPr>
          <a:xfrm>
            <a:off x="7424835" y="6111680"/>
            <a:ext cx="1399475" cy="379945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D’autres</a:t>
            </a:r>
            <a:r>
              <a:rPr lang="en-US" dirty="0" smtClean="0"/>
              <a:t> Questions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7547" y="1595767"/>
            <a:ext cx="6404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4. </a:t>
            </a:r>
            <a:r>
              <a:rPr lang="en-US" sz="2200" dirty="0" err="1" smtClean="0"/>
              <a:t>Tu</a:t>
            </a:r>
            <a:r>
              <a:rPr lang="en-US" sz="2200" dirty="0" smtClean="0"/>
              <a:t> _____ le </a:t>
            </a:r>
            <a:r>
              <a:rPr lang="en-US" sz="2200" dirty="0" err="1" smtClean="0"/>
              <a:t>livre</a:t>
            </a:r>
            <a:r>
              <a:rPr lang="en-US" sz="2200" dirty="0" smtClean="0"/>
              <a:t> et </a:t>
            </a:r>
            <a:r>
              <a:rPr lang="en-US" sz="2200" dirty="0" err="1" smtClean="0"/>
              <a:t>réussirais</a:t>
            </a:r>
            <a:r>
              <a:rPr lang="en-US" sz="2200" dirty="0" smtClean="0"/>
              <a:t> le </a:t>
            </a:r>
            <a:r>
              <a:rPr lang="en-US" sz="2200" dirty="0" err="1" smtClean="0"/>
              <a:t>examen</a:t>
            </a:r>
            <a:r>
              <a:rPr lang="en-US" sz="2200" dirty="0" smtClean="0"/>
              <a:t>.  </a:t>
            </a:r>
            <a:endParaRPr lang="en-US" sz="2200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487138" y="2225563"/>
            <a:ext cx="1258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finirait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2735896" y="2225563"/>
            <a:ext cx="1258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fini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3810113" y="2225563"/>
            <a:ext cx="1258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finirai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4868908" y="2225563"/>
            <a:ext cx="1400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finirais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7122" y="3053757"/>
            <a:ext cx="6404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5. Nous ______ </a:t>
            </a:r>
            <a:r>
              <a:rPr lang="en-US" sz="2200" dirty="0" err="1" smtClean="0"/>
              <a:t>quitté</a:t>
            </a:r>
            <a:r>
              <a:rPr lang="en-US" sz="2200" dirty="0" smtClean="0"/>
              <a:t> </a:t>
            </a:r>
            <a:r>
              <a:rPr lang="en-US" sz="2200" dirty="0" smtClean="0"/>
              <a:t>le restaurant sans </a:t>
            </a:r>
            <a:r>
              <a:rPr lang="en-US" sz="2200" dirty="0" smtClean="0"/>
              <a:t>payer.  </a:t>
            </a:r>
            <a:endParaRPr lang="en-US" sz="2200" dirty="0"/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3783405" y="3799198"/>
            <a:ext cx="1400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aurions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454574" y="3799198"/>
            <a:ext cx="99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aurais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2648626" y="3810054"/>
            <a:ext cx="911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eu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hlinkClick r:id="rId2" action="ppaction://hlinksldjump"/>
          </p:cNvPr>
          <p:cNvSpPr txBox="1"/>
          <p:nvPr/>
        </p:nvSpPr>
        <p:spPr>
          <a:xfrm>
            <a:off x="5183703" y="3799198"/>
            <a:ext cx="1258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avions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6266" y="4562664"/>
            <a:ext cx="76623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6. </a:t>
            </a:r>
            <a:r>
              <a:rPr lang="en-US" sz="2200" dirty="0" err="1" smtClean="0"/>
              <a:t>S’ils</a:t>
            </a:r>
            <a:r>
              <a:rPr lang="en-US" sz="2200" dirty="0" smtClean="0"/>
              <a:t> </a:t>
            </a:r>
            <a:r>
              <a:rPr lang="en-US" sz="2200" dirty="0" err="1" smtClean="0"/>
              <a:t>faisaient</a:t>
            </a:r>
            <a:r>
              <a:rPr lang="en-US" sz="2200" dirty="0" smtClean="0"/>
              <a:t> beaucoup de sports, </a:t>
            </a:r>
            <a:r>
              <a:rPr lang="en-US" sz="2200" dirty="0" err="1" smtClean="0"/>
              <a:t>ils</a:t>
            </a:r>
            <a:r>
              <a:rPr lang="en-US" sz="2200" dirty="0" smtClean="0"/>
              <a:t> ____ </a:t>
            </a:r>
            <a:r>
              <a:rPr lang="en-US" sz="2200" dirty="0" err="1" smtClean="0"/>
              <a:t>bons</a:t>
            </a:r>
            <a:r>
              <a:rPr lang="en-US" sz="2200" dirty="0" smtClean="0"/>
              <a:t>.   </a:t>
            </a:r>
            <a:endParaRPr lang="en-US" sz="2200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2632772" y="5373259"/>
            <a:ext cx="1400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seraient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hlinkClick r:id="rId2" action="ppaction://hlinksldjump"/>
          </p:cNvPr>
          <p:cNvSpPr txBox="1"/>
          <p:nvPr/>
        </p:nvSpPr>
        <p:spPr>
          <a:xfrm>
            <a:off x="4174615" y="5373259"/>
            <a:ext cx="1258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été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hlinkClick r:id="rId2" action="ppaction://hlinksldjump"/>
          </p:cNvPr>
          <p:cNvSpPr txBox="1"/>
          <p:nvPr/>
        </p:nvSpPr>
        <p:spPr>
          <a:xfrm>
            <a:off x="5433368" y="5373259"/>
            <a:ext cx="1258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étaient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hlinkClick r:id="rId2" action="ppaction://hlinksldjump"/>
          </p:cNvPr>
          <p:cNvSpPr txBox="1"/>
          <p:nvPr/>
        </p:nvSpPr>
        <p:spPr>
          <a:xfrm>
            <a:off x="1530771" y="5373259"/>
            <a:ext cx="922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sont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Action Button: Back or Previous 19">
            <a:hlinkClick r:id="" action="ppaction://hlinkshowjump?jump=previousslide" highlightClick="1"/>
          </p:cNvPr>
          <p:cNvSpPr/>
          <p:nvPr/>
        </p:nvSpPr>
        <p:spPr>
          <a:xfrm>
            <a:off x="7489966" y="5579751"/>
            <a:ext cx="1236649" cy="358228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ction Button: End 20">
            <a:hlinkClick r:id="" action="ppaction://hlinkshowjump?jump=lastslide" highlightClick="1"/>
          </p:cNvPr>
          <p:cNvSpPr/>
          <p:nvPr/>
        </p:nvSpPr>
        <p:spPr>
          <a:xfrm>
            <a:off x="7489966" y="6144243"/>
            <a:ext cx="1236649" cy="412512"/>
          </a:xfrm>
          <a:prstGeom prst="actionButtonE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732" y="835878"/>
            <a:ext cx="7918450" cy="788894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Très</a:t>
            </a:r>
            <a:r>
              <a:rPr lang="en-US" sz="5400" dirty="0" smtClean="0"/>
              <a:t> </a:t>
            </a:r>
            <a:r>
              <a:rPr lang="en-US" sz="5400" dirty="0" err="1" smtClean="0"/>
              <a:t>bien</a:t>
            </a:r>
            <a:r>
              <a:rPr lang="en-US" sz="5400" dirty="0" smtClean="0"/>
              <a:t>!</a:t>
            </a:r>
            <a:endParaRPr lang="en-US" sz="5400" dirty="0"/>
          </a:p>
        </p:txBody>
      </p:sp>
      <p:pic>
        <p:nvPicPr>
          <p:cNvPr id="4" name="Picture 3" descr="Picture 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654" y="2831943"/>
            <a:ext cx="3807961" cy="3051770"/>
          </a:xfrm>
          <a:prstGeom prst="rect">
            <a:avLst/>
          </a:prstGeom>
        </p:spPr>
      </p:pic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7891602" y="5438636"/>
            <a:ext cx="1031227" cy="445077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799826"/>
            <a:ext cx="7918450" cy="788894"/>
          </a:xfrm>
        </p:spPr>
        <p:txBody>
          <a:bodyPr>
            <a:noAutofit/>
          </a:bodyPr>
          <a:lstStyle/>
          <a:p>
            <a:r>
              <a:rPr lang="en-US" sz="5400" dirty="0" smtClean="0"/>
              <a:t>Incorrect!</a:t>
            </a:r>
            <a:endParaRPr lang="en-US" sz="5400" dirty="0"/>
          </a:p>
        </p:txBody>
      </p:sp>
      <p:pic>
        <p:nvPicPr>
          <p:cNvPr id="4" name="Picture 3" descr="Picture 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225" y="2720379"/>
            <a:ext cx="2853458" cy="3409517"/>
          </a:xfrm>
          <a:prstGeom prst="rect">
            <a:avLst/>
          </a:prstGeom>
        </p:spPr>
      </p:pic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7641936" y="5655747"/>
            <a:ext cx="1139778" cy="474149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Fin!</a:t>
            </a:r>
            <a:endParaRPr lang="en-US" sz="5400" dirty="0"/>
          </a:p>
        </p:txBody>
      </p:sp>
      <p:pic>
        <p:nvPicPr>
          <p:cNvPr id="4" name="Picture 3" descr="Picture 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676" y="3836669"/>
            <a:ext cx="2993876" cy="27390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4387" y="2203702"/>
            <a:ext cx="74248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Pour </a:t>
            </a:r>
            <a:r>
              <a:rPr lang="en-US" sz="2800" dirty="0" err="1" smtClean="0"/>
              <a:t>avoir</a:t>
            </a:r>
            <a:r>
              <a:rPr lang="en-US" sz="2800" dirty="0" smtClean="0"/>
              <a:t> de </a:t>
            </a:r>
            <a:r>
              <a:rPr lang="en-US" sz="2800" dirty="0" err="1" smtClean="0"/>
              <a:t>l’aide</a:t>
            </a:r>
            <a:r>
              <a:rPr lang="en-US" sz="2800" dirty="0" smtClean="0"/>
              <a:t> </a:t>
            </a:r>
            <a:r>
              <a:rPr lang="en-US" sz="2800" dirty="0" err="1" smtClean="0"/>
              <a:t>supplémentaire</a:t>
            </a:r>
            <a:r>
              <a:rPr lang="en-US" sz="2800" dirty="0" smtClean="0"/>
              <a:t>, </a:t>
            </a:r>
            <a:r>
              <a:rPr lang="en-US" sz="2800" dirty="0" err="1" smtClean="0"/>
              <a:t>visitez</a:t>
            </a:r>
            <a:r>
              <a:rPr lang="en-US" sz="2800" dirty="0" smtClean="0"/>
              <a:t> la page de Dr. Love. </a:t>
            </a:r>
            <a:endParaRPr lang="en-US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878</TotalTime>
  <Words>170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Twilight</vt:lpstr>
      <vt:lpstr>Le Conditionnel</vt:lpstr>
      <vt:lpstr>Uses</vt:lpstr>
      <vt:lpstr>Formation </vt:lpstr>
      <vt:lpstr>Irregular Formation </vt:lpstr>
      <vt:lpstr>Questions</vt:lpstr>
      <vt:lpstr>D’autres Questions</vt:lpstr>
      <vt:lpstr>Très bien!</vt:lpstr>
      <vt:lpstr>Incorrect!</vt:lpstr>
      <vt:lpstr>Fin!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Conditionnel</dc:title>
  <dc:creator>jon hernandez</dc:creator>
  <cp:lastModifiedBy>Nathan</cp:lastModifiedBy>
  <cp:revision>7</cp:revision>
  <dcterms:created xsi:type="dcterms:W3CDTF">2011-10-16T01:53:38Z</dcterms:created>
  <dcterms:modified xsi:type="dcterms:W3CDTF">2011-10-18T17:04:31Z</dcterms:modified>
</cp:coreProperties>
</file>