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8" r:id="rId7"/>
    <p:sldId id="262" r:id="rId8"/>
    <p:sldId id="263" r:id="rId9"/>
    <p:sldId id="266" r:id="rId10"/>
    <p:sldId id="265" r:id="rId11"/>
    <p:sldId id="267" r:id="rId12"/>
    <p:sldId id="264" r:id="rId13"/>
    <p:sldId id="261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223" autoAdjust="0"/>
  </p:normalViewPr>
  <p:slideViewPr>
    <p:cSldViewPr>
      <p:cViewPr varScale="1">
        <p:scale>
          <a:sx n="90" d="100"/>
          <a:sy n="90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1458E7D-8F4C-4D8E-9227-A9814D5552B9}" type="datetimeFigureOut">
              <a:rPr lang="en-US"/>
              <a:pPr>
                <a:defRPr/>
              </a:pPr>
              <a:t>9/17/2009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4452803-B036-4FDC-8D63-29089B9F5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B2AC2F-9D14-4E9B-8293-0C475FE77B7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9500 </a:t>
            </a:r>
            <a:r>
              <a:rPr lang="en-US" smtClean="0"/>
              <a:t>BCE Stone</a:t>
            </a:r>
            <a:r>
              <a:rPr lang="en-US" baseline="0" smtClean="0"/>
              <a:t> 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52803-B036-4FDC-8D63-29089B9F585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8995DE86-725F-4AB5-AD89-1C645803AA79}" type="datetimeFigureOut">
              <a:rPr lang="en-US" smtClean="0"/>
              <a:pPr>
                <a:defRPr/>
              </a:pPr>
              <a:t>9/17/2009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710F5BF-80A7-4FCF-A345-4E46B13F6A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1134DE-B828-4FD9-9B61-C5E910DB10E4}" type="datetimeFigureOut">
              <a:rPr lang="en-US" smtClean="0"/>
              <a:pPr>
                <a:defRPr/>
              </a:pPr>
              <a:t>9/17/2009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9F4B10A-9224-4153-A96A-416EA332A7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14AA37-8A7D-4246-8A88-76C6AB77DA9F}" type="datetimeFigureOut">
              <a:rPr lang="en-US" smtClean="0"/>
              <a:pPr>
                <a:defRPr/>
              </a:pPr>
              <a:t>9/17/2009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A855FA9-C931-4231-ABE9-ED0FC6C471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74317B1-C9F8-4D62-828C-9664F8D81BFE}" type="datetimeFigureOut">
              <a:rPr lang="en-US" smtClean="0"/>
              <a:pPr>
                <a:defRPr/>
              </a:pPr>
              <a:t>9/17/2009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06CA639-D8EF-4800-8D0D-B170699D33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3B1792FC-0EBF-410B-B37E-3639A5441B4D}" type="datetimeFigureOut">
              <a:rPr lang="en-US" smtClean="0"/>
              <a:pPr>
                <a:defRPr/>
              </a:pPr>
              <a:t>9/17/2009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3AA7F60-995B-436A-9A2E-E2A1E7F192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112BE9-F637-4E47-922A-EFECEB5BA917}" type="datetimeFigureOut">
              <a:rPr lang="en-US" smtClean="0"/>
              <a:pPr>
                <a:defRPr/>
              </a:pPr>
              <a:t>9/17/2009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8C9E87D3-0391-49AC-8751-9494B14E8B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029988-3EE4-4EF6-BD39-0F9DEBFEC2E3}" type="datetimeFigureOut">
              <a:rPr lang="en-US" smtClean="0"/>
              <a:pPr>
                <a:defRPr/>
              </a:pPr>
              <a:t>9/17/2009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E32734DA-7D0D-4692-8357-52E9DA6317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83A1A23-BE0C-4C39-A797-903FA1C24538}" type="datetimeFigureOut">
              <a:rPr lang="en-US" smtClean="0"/>
              <a:pPr>
                <a:defRPr/>
              </a:pPr>
              <a:t>9/17/2009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B630EF5-8EB6-4EE2-9880-41ABF09E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B205F9-A1D6-40CA-B300-330D0D9A6312}" type="datetimeFigureOut">
              <a:rPr lang="en-US" smtClean="0"/>
              <a:pPr>
                <a:defRPr/>
              </a:pPr>
              <a:t>9/17/2009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860EA8-D1DE-428E-912F-3C5A1D743D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BECFEE99-F02A-42E3-8062-25F3083FB00A}" type="datetimeFigureOut">
              <a:rPr lang="en-US" smtClean="0"/>
              <a:pPr>
                <a:defRPr/>
              </a:pPr>
              <a:t>9/17/2009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BABDEA7-2A53-4E46-A7F5-E97A033D53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B25AF184-77DB-477C-A73F-94E57E69AF00}" type="datetimeFigureOut">
              <a:rPr lang="en-US" smtClean="0"/>
              <a:pPr>
                <a:defRPr/>
              </a:pPr>
              <a:t>9/17/2009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96DCC82-7E51-4AAF-AF9A-BF3BCE6068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D542BAAE-C6E3-4459-B3B8-02D4C7E8645C}" type="datetimeFigureOut">
              <a:rPr lang="en-US" smtClean="0"/>
              <a:pPr>
                <a:defRPr/>
              </a:pPr>
              <a:t>9/17/2009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98CB679A-F802-4DB1-A2CB-268B0B6FE4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.ehow.com/images/GlobalPhoto/Articles/4680352/EgyptianHieroglyphicsbySaxon9-main_Full.jp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Oracle Bones and Writing Stones</a:t>
            </a:r>
            <a:br>
              <a:rPr lang="en-US" smtClean="0"/>
            </a:br>
            <a:r>
              <a:rPr lang="en-US" smtClean="0"/>
              <a:t>The Geography of Script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S. Kay Gandy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Western Kentucky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of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Roman Catholicism—Latin</a:t>
            </a:r>
          </a:p>
          <a:p>
            <a:r>
              <a:rPr lang="en-US" dirty="0" smtClean="0"/>
              <a:t>Koran—Arabic Script</a:t>
            </a:r>
          </a:p>
          <a:p>
            <a:r>
              <a:rPr lang="en-US" dirty="0" smtClean="0"/>
              <a:t>Greek Orthodoxy—Cyrillic Script</a:t>
            </a:r>
          </a:p>
          <a:p>
            <a:r>
              <a:rPr lang="en-US" dirty="0" smtClean="0"/>
              <a:t>Printing and Computer Use—Latin</a:t>
            </a:r>
          </a:p>
          <a:p>
            <a:endParaRPr lang="en-US" dirty="0"/>
          </a:p>
        </p:txBody>
      </p:sp>
      <p:pic>
        <p:nvPicPr>
          <p:cNvPr id="1027" name="Picture 3" descr="C:\Documents and Settings\wkuuser\Local Settings\Temporary Internet Files\Content.IE5\W963KXA7\MCj0434305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4038600"/>
            <a:ext cx="2286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conclusions about why parchment was never used in India or East Asia</a:t>
            </a:r>
          </a:p>
          <a:p>
            <a:pPr lvl="1"/>
            <a:r>
              <a:rPr lang="en-US" dirty="0" smtClean="0"/>
              <a:t>use of butchered animal skins to write sacred texts offended the religious beliefs of Hindus and Buddhists</a:t>
            </a:r>
          </a:p>
          <a:p>
            <a:r>
              <a:rPr lang="en-US" dirty="0" smtClean="0"/>
              <a:t>Map the spread of Latin and Arabic Languages</a:t>
            </a:r>
          </a:p>
          <a:p>
            <a:r>
              <a:rPr lang="en-US" dirty="0" smtClean="0"/>
              <a:t>Follow Trade Routes to determine the diffusion of script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Regional: Unity and 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Emperor of Qin (221 B.C.)</a:t>
            </a:r>
          </a:p>
          <a:p>
            <a:pPr lvl="1"/>
            <a:r>
              <a:rPr lang="en-US" dirty="0" smtClean="0"/>
              <a:t>Standardized writing</a:t>
            </a:r>
          </a:p>
          <a:p>
            <a:pPr lvl="1"/>
            <a:r>
              <a:rPr lang="en-US" dirty="0" smtClean="0"/>
              <a:t>Connected varied ethnic groups</a:t>
            </a:r>
          </a:p>
          <a:p>
            <a:r>
              <a:rPr lang="en-US" dirty="0" smtClean="0"/>
              <a:t>Sequoyah of the Cherokee</a:t>
            </a:r>
          </a:p>
          <a:p>
            <a:pPr lvl="1"/>
            <a:r>
              <a:rPr lang="en-US" dirty="0" smtClean="0"/>
              <a:t>No tribe had complete written language</a:t>
            </a:r>
          </a:p>
          <a:p>
            <a:pPr lvl="1"/>
            <a:r>
              <a:rPr lang="en-US" dirty="0" smtClean="0"/>
              <a:t>Preserve knowledge; provide documents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Newly Discovered</a:t>
            </a:r>
          </a:p>
        </p:txBody>
      </p:sp>
      <p:pic>
        <p:nvPicPr>
          <p:cNvPr id="7171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4152" y="1600200"/>
            <a:ext cx="2199897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581400" y="1600200"/>
            <a:ext cx="24384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err="1" smtClean="0">
                <a:latin typeface="Calibri" pitchFamily="34" charset="0"/>
              </a:rPr>
              <a:t>Gobekli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Tepe</a:t>
            </a:r>
            <a:r>
              <a:rPr lang="en-US" sz="2800" dirty="0">
                <a:latin typeface="Calibri" pitchFamily="34" charset="0"/>
              </a:rPr>
              <a:t> in Turkey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Neolithic 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9800" y="51054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alibri" pitchFamily="34" charset="0"/>
              </a:rPr>
              <a:t>Photo from Smithsonian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Neolithic site of Jiahu (</a:t>
            </a: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Xueqin, Harbottle, Zhang, &amp; Wang, 2003). 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There the plastrons were placed by the head, foot, or thigh of a deceased person and carried incised marks featuring 11 different signs. The authors concluded that these signs were “intentional and significant” and represent more than just a clan sign. These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Neolithic site of Jiahu (</a:t>
            </a: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Xueqin, Harbottle, Zhang, &amp; Wang, 2003). 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There the plastrons were placed by the head, foot, or thigh of a deceased person and carried incised marks featuring 11 different signs. The authors concluded that these signs were “intentional and significant” and represent more than just a clan sign. These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Neolithic site of Jiahu (</a:t>
            </a: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Xueqin, Harbottle, Zhang, &amp; Wang, 2003). 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There the plastrons were placed by the head, foot, or thigh of a deceased person and carried incised marks featuring 11 different signs. The authors concluded that these signs were “intentional and significant” and represent more than just a clan sign. These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100px-Jiahu_writing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505200"/>
            <a:ext cx="952500" cy="2486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524000" y="4038600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Neolithic site of </a:t>
            </a:r>
            <a:r>
              <a:rPr lang="en-US" sz="2800" dirty="0" err="1" smtClean="0">
                <a:latin typeface="Calibri" pitchFamily="34" charset="0"/>
              </a:rPr>
              <a:t>Jiahu</a:t>
            </a:r>
            <a:endParaRPr lang="en-US" sz="28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Plastrons in graves bearing 11 signs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61722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from Wikipedia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http://www.mesopotamia.co.uk/share_im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4063" y="1893888"/>
            <a:ext cx="11112" cy="11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752600"/>
            <a:ext cx="2362200" cy="3749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49" name="Text Box 24"/>
          <p:cNvSpPr txBox="1">
            <a:spLocks noChangeArrowheads="1"/>
          </p:cNvSpPr>
          <p:nvPr/>
        </p:nvSpPr>
        <p:spPr bwMode="auto">
          <a:xfrm>
            <a:off x="685800" y="1524000"/>
            <a:ext cx="4343400" cy="44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1049" tIns="10525" rIns="21049" bIns="10525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Turtle Plastrons and Cattle Shoulder Bones</a:t>
            </a:r>
            <a:endParaRPr lang="en-US" sz="3200" dirty="0">
              <a:latin typeface="Calibri" pitchFamily="34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4600 </a:t>
            </a:r>
            <a:r>
              <a:rPr lang="en-US" sz="3200" dirty="0">
                <a:latin typeface="Calibri" pitchFamily="34" charset="0"/>
              </a:rPr>
              <a:t>known </a:t>
            </a:r>
            <a:r>
              <a:rPr lang="en-US" sz="3200" dirty="0" smtClean="0">
                <a:latin typeface="Calibri" pitchFamily="34" charset="0"/>
              </a:rPr>
              <a:t>characters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1600 B.C.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First written evidence that Shang culture existed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Used for Divination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Bones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5562600"/>
            <a:ext cx="2009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alibri" pitchFamily="34" charset="0"/>
              </a:rPr>
              <a:t>Photo from Wikipedia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447800"/>
            <a:ext cx="3124200" cy="4876800"/>
          </a:xfrm>
        </p:spPr>
        <p:txBody>
          <a:bodyPr rtlCol="0">
            <a:normAutofit lnSpcReduction="10000"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300" dirty="0" smtClean="0"/>
              <a:t>Sumerian Cuneiform</a:t>
            </a:r>
          </a:p>
          <a:p>
            <a:pPr>
              <a:spcBef>
                <a:spcPct val="50000"/>
              </a:spcBef>
              <a:defRPr/>
            </a:pPr>
            <a:r>
              <a:rPr lang="en-US" sz="3300" dirty="0" smtClean="0"/>
              <a:t>Logograms and syllables</a:t>
            </a:r>
          </a:p>
          <a:p>
            <a:pPr>
              <a:spcBef>
                <a:spcPct val="50000"/>
              </a:spcBef>
              <a:defRPr/>
            </a:pPr>
            <a:r>
              <a:rPr lang="en-US" sz="3300" dirty="0" smtClean="0"/>
              <a:t>600 signs</a:t>
            </a:r>
          </a:p>
          <a:p>
            <a:pPr>
              <a:spcBef>
                <a:spcPct val="50000"/>
              </a:spcBef>
              <a:defRPr/>
            </a:pPr>
            <a:r>
              <a:rPr lang="en-US" sz="3300" dirty="0" smtClean="0"/>
              <a:t>95% related to economics</a:t>
            </a:r>
          </a:p>
          <a:p>
            <a:pPr>
              <a:spcBef>
                <a:spcPct val="50000"/>
              </a:spcBef>
              <a:defRPr/>
            </a:pPr>
            <a:r>
              <a:rPr lang="en-US" sz="3300" dirty="0" smtClean="0"/>
              <a:t>3100 B.C.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3075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828800"/>
            <a:ext cx="4127500" cy="279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953000" y="480060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dirty="0"/>
              <a:t>Photo from mesopotamia.com.uk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5638800" y="1600200"/>
            <a:ext cx="23622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800" dirty="0" smtClean="0">
                <a:latin typeface="Calibri" pitchFamily="34" charset="0"/>
              </a:rPr>
              <a:t>Egyptian </a:t>
            </a:r>
            <a:r>
              <a:rPr lang="en-US" sz="2800" dirty="0">
                <a:latin typeface="Calibri" pitchFamily="34" charset="0"/>
              </a:rPr>
              <a:t>Hieroglyphs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Logographic and alphabetic elements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Over 5000 glyphs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3400 BC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4953000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alibri" pitchFamily="34" charset="0"/>
              </a:rPr>
              <a:t>http://www.kinderart.com/arthistory/egypt_bod.jpg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Stones</a:t>
            </a:r>
            <a:endParaRPr lang="en-US" dirty="0"/>
          </a:p>
        </p:txBody>
      </p:sp>
      <p:pic>
        <p:nvPicPr>
          <p:cNvPr id="4101" name="Picture 5" descr="Egyptian Cartouch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057400"/>
            <a:ext cx="4035346" cy="27209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286000"/>
            <a:ext cx="4564063" cy="3276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685800" y="2133600"/>
            <a:ext cx="30480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Mayan </a:t>
            </a:r>
            <a:r>
              <a:rPr lang="en-US" sz="2800" dirty="0">
                <a:latin typeface="Calibri" pitchFamily="34" charset="0"/>
              </a:rPr>
              <a:t>Glyphs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err="1" smtClean="0">
                <a:latin typeface="Calibri" pitchFamily="34" charset="0"/>
              </a:rPr>
              <a:t>Logosyllabic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system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250 BC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err="1" smtClean="0">
                <a:latin typeface="Calibri" pitchFamily="34" charset="0"/>
              </a:rPr>
              <a:t>Stelae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55626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alibri" pitchFamily="34" charset="0"/>
              </a:rPr>
              <a:t>Photo from Wikipedia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Stones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in Script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Lunar cycles</a:t>
            </a:r>
          </a:p>
          <a:p>
            <a:r>
              <a:rPr lang="en-US" sz="3200" dirty="0" smtClean="0"/>
              <a:t>Births</a:t>
            </a:r>
          </a:p>
          <a:p>
            <a:r>
              <a:rPr lang="en-US" sz="3200" dirty="0" smtClean="0"/>
              <a:t>Marriages</a:t>
            </a:r>
          </a:p>
          <a:p>
            <a:r>
              <a:rPr lang="en-US" sz="3200" dirty="0" smtClean="0"/>
              <a:t>Deaths</a:t>
            </a:r>
          </a:p>
          <a:p>
            <a:r>
              <a:rPr lang="en-US" sz="3200" dirty="0" smtClean="0"/>
              <a:t>Battles</a:t>
            </a:r>
          </a:p>
          <a:p>
            <a:r>
              <a:rPr lang="en-US" sz="3200" dirty="0" smtClean="0"/>
              <a:t>Festivals</a:t>
            </a:r>
          </a:p>
          <a:p>
            <a:r>
              <a:rPr lang="en-US" sz="3200" dirty="0" smtClean="0"/>
              <a:t>Ceremonies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5800" y="1645920"/>
            <a:ext cx="4191000" cy="452628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Prophecies</a:t>
            </a:r>
          </a:p>
          <a:p>
            <a:r>
              <a:rPr lang="en-US" sz="3200" dirty="0" smtClean="0"/>
              <a:t>Geographic Phenomenon</a:t>
            </a:r>
          </a:p>
          <a:p>
            <a:r>
              <a:rPr lang="en-US" sz="3200" dirty="0" smtClean="0"/>
              <a:t>Natural Disasters</a:t>
            </a:r>
          </a:p>
          <a:p>
            <a:r>
              <a:rPr lang="en-US" sz="3200" dirty="0" smtClean="0"/>
              <a:t>Royal Lineage</a:t>
            </a:r>
          </a:p>
          <a:p>
            <a:r>
              <a:rPr lang="en-US" sz="3200" dirty="0" smtClean="0"/>
              <a:t>Rituals</a:t>
            </a:r>
          </a:p>
          <a:p>
            <a:r>
              <a:rPr lang="en-US" sz="3200" dirty="0" smtClean="0"/>
              <a:t>Customs/Traditions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of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the environment influenced writing materials and tools</a:t>
            </a:r>
          </a:p>
          <a:p>
            <a:r>
              <a:rPr lang="en-US" dirty="0" smtClean="0"/>
              <a:t>How climate protected or destroyed writing materials</a:t>
            </a:r>
          </a:p>
          <a:p>
            <a:r>
              <a:rPr lang="en-US" dirty="0" smtClean="0"/>
              <a:t>Spatial diffusion of writing</a:t>
            </a:r>
          </a:p>
          <a:p>
            <a:r>
              <a:rPr lang="en-US" dirty="0" smtClean="0"/>
              <a:t>Regional influences on writing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Materials and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Determined by location and whatever was available</a:t>
            </a:r>
          </a:p>
          <a:p>
            <a:r>
              <a:rPr lang="en-US" dirty="0" smtClean="0"/>
              <a:t>China: bamboo, silk, jade, wood, stones, bones, paper</a:t>
            </a:r>
          </a:p>
          <a:p>
            <a:r>
              <a:rPr lang="en-US" dirty="0" smtClean="0"/>
              <a:t>Mesopotamia: clay readily available; easy to erase and preserve</a:t>
            </a:r>
          </a:p>
          <a:p>
            <a:r>
              <a:rPr lang="en-US" dirty="0" smtClean="0"/>
              <a:t>Lower Egypt: papyrus plants</a:t>
            </a:r>
          </a:p>
          <a:p>
            <a:r>
              <a:rPr lang="en-US" dirty="0" smtClean="0"/>
              <a:t>Quills from feathers; reed pen from reeds; stylus from iron, bronze, silver, ivory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Materials and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848600" cy="4907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Have students speculate on that might not have survived through the centuries</a:t>
            </a:r>
          </a:p>
          <a:p>
            <a:r>
              <a:rPr lang="en-US" dirty="0" smtClean="0"/>
              <a:t>Make conclusions about climate and writing</a:t>
            </a:r>
          </a:p>
          <a:p>
            <a:pPr lvl="1"/>
            <a:r>
              <a:rPr lang="en-US" dirty="0" smtClean="0"/>
              <a:t>Wet climate of China v. dry climate of Egypt</a:t>
            </a:r>
          </a:p>
          <a:p>
            <a:r>
              <a:rPr lang="en-US" dirty="0" smtClean="0"/>
              <a:t>Make conclusions about formation of script</a:t>
            </a:r>
          </a:p>
          <a:p>
            <a:pPr lvl="1"/>
            <a:r>
              <a:rPr lang="en-US" dirty="0" smtClean="0"/>
              <a:t>German runes from knife cuts on sticks and bones</a:t>
            </a:r>
          </a:p>
          <a:p>
            <a:pPr lvl="1"/>
            <a:r>
              <a:rPr lang="en-US" dirty="0" smtClean="0"/>
              <a:t>Straight lines on palm leafs</a:t>
            </a:r>
          </a:p>
          <a:p>
            <a:r>
              <a:rPr lang="en-US" dirty="0" smtClean="0"/>
              <a:t>Experiment with pigments and writing from materials in nature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543</TotalTime>
  <Words>573</Words>
  <Application>Microsoft Office PowerPoint</Application>
  <PresentationFormat>On-screen Show (4:3)</PresentationFormat>
  <Paragraphs>92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Foundry</vt:lpstr>
      <vt:lpstr>Oracle Bones and Writing Stones The Geography of Script</vt:lpstr>
      <vt:lpstr>Oracle Bones</vt:lpstr>
      <vt:lpstr>Writing Stones</vt:lpstr>
      <vt:lpstr>Writing Stones</vt:lpstr>
      <vt:lpstr>Writing Stones</vt:lpstr>
      <vt:lpstr>Information in Script</vt:lpstr>
      <vt:lpstr>Geography of Script</vt:lpstr>
      <vt:lpstr>Writing Materials and Tools</vt:lpstr>
      <vt:lpstr>Writing Materials and Tools</vt:lpstr>
      <vt:lpstr>Diffusion of Script</vt:lpstr>
      <vt:lpstr>Diffusion Activities</vt:lpstr>
      <vt:lpstr>Regional: Unity and Identity</vt:lpstr>
      <vt:lpstr>Newly Discovered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Oracle Bones and Writing Stones The Geography of Script</dc:title>
  <dc:creator>S. Kay Gandy</dc:creator>
  <cp:lastModifiedBy>NCC</cp:lastModifiedBy>
  <cp:revision>21</cp:revision>
  <dcterms:created xsi:type="dcterms:W3CDTF">2009-08-19T13:32:01Z</dcterms:created>
  <dcterms:modified xsi:type="dcterms:W3CDTF">2009-09-17T15:14:01Z</dcterms:modified>
</cp:coreProperties>
</file>