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9"/>
  </p:notesMasterIdLst>
  <p:sldIdLst>
    <p:sldId id="256" r:id="rId2"/>
    <p:sldId id="257" r:id="rId3"/>
    <p:sldId id="324" r:id="rId4"/>
    <p:sldId id="288" r:id="rId5"/>
    <p:sldId id="258" r:id="rId6"/>
    <p:sldId id="311" r:id="rId7"/>
    <p:sldId id="261" r:id="rId8"/>
    <p:sldId id="308" r:id="rId9"/>
    <p:sldId id="309" r:id="rId10"/>
    <p:sldId id="281" r:id="rId11"/>
    <p:sldId id="266" r:id="rId12"/>
    <p:sldId id="322" r:id="rId13"/>
    <p:sldId id="289" r:id="rId14"/>
    <p:sldId id="292" r:id="rId15"/>
    <p:sldId id="279" r:id="rId16"/>
    <p:sldId id="268" r:id="rId17"/>
    <p:sldId id="316" r:id="rId18"/>
    <p:sldId id="282" r:id="rId19"/>
    <p:sldId id="269" r:id="rId20"/>
    <p:sldId id="305" r:id="rId21"/>
    <p:sldId id="290" r:id="rId22"/>
    <p:sldId id="325" r:id="rId23"/>
    <p:sldId id="291" r:id="rId24"/>
    <p:sldId id="315" r:id="rId25"/>
    <p:sldId id="299" r:id="rId26"/>
    <p:sldId id="300" r:id="rId27"/>
    <p:sldId id="317" r:id="rId28"/>
    <p:sldId id="319" r:id="rId29"/>
    <p:sldId id="320" r:id="rId30"/>
    <p:sldId id="318" r:id="rId31"/>
    <p:sldId id="314" r:id="rId32"/>
    <p:sldId id="321" r:id="rId33"/>
    <p:sldId id="313" r:id="rId34"/>
    <p:sldId id="271" r:id="rId35"/>
    <p:sldId id="310" r:id="rId36"/>
    <p:sldId id="280" r:id="rId37"/>
    <p:sldId id="30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E9069-5405-4FF9-B195-59BB09CC6A60}" type="datetimeFigureOut">
              <a:rPr lang="en-US" smtClean="0"/>
              <a:pPr/>
              <a:t>3/26/2015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28097-5D36-456A-BCBE-DAB87E4F853A}" type="slidenum">
              <a:rPr lang="en-US" smtClean="0"/>
              <a:pPr/>
              <a:t>‹#›</a:t>
            </a:fld>
            <a:endParaRPr lang="en-US"/>
          </a:p>
        </p:txBody>
      </p:sp>
    </p:spTree>
    <p:extLst>
      <p:ext uri="{BB962C8B-B14F-4D97-AF65-F5344CB8AC3E}">
        <p14:creationId xmlns:p14="http://schemas.microsoft.com/office/powerpoint/2010/main" val="216259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928097-5D36-456A-BCBE-DAB87E4F853A}" type="slidenum">
              <a:rPr lang="en-US" smtClean="0"/>
              <a:pPr/>
              <a:t>16</a:t>
            </a:fld>
            <a:endParaRPr lang="en-US"/>
          </a:p>
        </p:txBody>
      </p:sp>
    </p:spTree>
    <p:extLst>
      <p:ext uri="{BB962C8B-B14F-4D97-AF65-F5344CB8AC3E}">
        <p14:creationId xmlns:p14="http://schemas.microsoft.com/office/powerpoint/2010/main" val="262663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a:cs typeface="+mn-cs"/>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a:cs typeface="+mn-cs"/>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a:cs typeface="+mn-cs"/>
              </a:endParaRPr>
            </a:p>
          </p:txBody>
        </p:sp>
      </p:grpSp>
      <p:sp>
        <p:nvSpPr>
          <p:cNvPr id="2871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871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5E622A93-D0B2-48AA-8E27-059AEF7DC0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4AEAC15-3592-464C-8F5F-93E8F679DC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A344EEB-3937-4210-B3B4-C9343D26D5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468D98A-82C2-4A4A-80ED-3E37852E4B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6621283-E427-4F16-8E0B-96E59DA325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39AF9EF-3228-4CFA-8172-4948A81A29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48F3E3D7-608B-4407-9D8F-7601C544DC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B915887F-CEEB-4100-84F3-5E5299B3C3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BB7F1BC-33C0-4DFA-9C98-D0758E9D72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7F659B0-F687-40B5-A1A9-B81EE6A0F2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23AB3F3-56DC-4426-B292-C5211D7C0A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765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2765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2765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grpSp>
          <p:nvGrpSpPr>
            <p:cNvPr id="1035"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5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5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5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5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0" hangingPunct="0">
                  <a:defRPr/>
                </a:pPr>
                <a:endParaRPr lang="en-US">
                  <a:cs typeface="+mn-cs"/>
                </a:endParaRPr>
              </a:p>
            </p:txBody>
          </p:sp>
        </p:grpSp>
        <p:sp>
          <p:nvSpPr>
            <p:cNvPr id="2766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2766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0" hangingPunct="0">
                <a:defRPr/>
              </a:pPr>
              <a:endParaRPr lang="en-US">
                <a:cs typeface="+mn-cs"/>
              </a:endParaRPr>
            </a:p>
          </p:txBody>
        </p:sp>
        <p:sp>
          <p:nvSpPr>
            <p:cNvPr id="2767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67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2767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2767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67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2767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0" hangingPunct="0">
                <a:defRPr/>
              </a:pPr>
              <a:endParaRPr lang="en-US">
                <a:cs typeface="+mn-cs"/>
              </a:endParaRPr>
            </a:p>
          </p:txBody>
        </p:sp>
        <p:grpSp>
          <p:nvGrpSpPr>
            <p:cNvPr id="1047"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0" hangingPunct="0">
                  <a:defRPr/>
                </a:pPr>
                <a:endParaRPr lang="en-US">
                  <a:cs typeface="+mn-cs"/>
                </a:endParaRPr>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0" hangingPunct="0">
                <a:defRPr/>
              </a:pPr>
              <a:endParaRPr lang="en-US">
                <a:cs typeface="+mn-cs"/>
              </a:endParaRPr>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0" hangingPunct="0">
                <a:defRPr/>
              </a:pPr>
              <a:endParaRPr lang="en-US">
                <a:cs typeface="+mn-cs"/>
              </a:endParaRPr>
            </a:p>
          </p:txBody>
        </p:sp>
      </p:grpSp>
      <p:sp>
        <p:nvSpPr>
          <p:cNvPr id="2768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768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
        <p:nvSpPr>
          <p:cNvPr id="2768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2769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a:defRPr/>
            </a:pPr>
            <a:fld id="{779B3D20-26B8-4586-BF03-150A3597FB26}" type="slidenum">
              <a:rPr lang="en-US"/>
              <a:pPr>
                <a:defRPr/>
              </a:pPr>
              <a:t>‹#›</a:t>
            </a:fld>
            <a:endParaRPr lang="en-US"/>
          </a:p>
        </p:txBody>
      </p:sp>
      <p:sp>
        <p:nvSpPr>
          <p:cNvPr id="2769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ortstay.dekey.nl/room-reservation/secure-my-reservation/httpwwwshortstaydekeynlindexphpid373/sarphatistraat/"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hortstay.dekey.nl/no_cache/future-tenant-ssf/properties/details/?tx_keyproject_pi1%5bshowUid%5d=113&amp;tx_keyproject_pi1%5bimage%5d=1" TargetMode="External"/><Relationship Id="rId1" Type="http://schemas.openxmlformats.org/officeDocument/2006/relationships/slideLayout" Target="../slideLayouts/slideLayout2.xml"/><Relationship Id="rId4" Type="http://schemas.openxmlformats.org/officeDocument/2006/relationships/hyperlink" Target="http://shortstay.dekey.nl/room-reservation/secure-my-reservation/httpwwwshortstaydekeynlindexphpid373/plantage-muidergracht-20-12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maps.google.com/maps?rls=com.microsoft:en-us:IE-Address&amp;oe=&amp;rlz=&amp;q=amsterdam+map&amp;um=1&amp;ie=UTF-8&amp;hq=&amp;hnear=0x47c63fb5949a7755:0x6600fd4cb7c0af8d,Amsterdam,+The+Netherlands&amp;gl=us&amp;sa=X&amp;ei=FG01UZ-IG4u-0QG0tYDYDw&amp;ved=0CDAQ8gEwA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vb.nl/english/travellers/ticketsandfares/transportzone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united.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oritntation-windmill"/>
          <p:cNvPicPr>
            <a:picLocks noChangeAspect="1" noChangeArrowheads="1"/>
          </p:cNvPicPr>
          <p:nvPr/>
        </p:nvPicPr>
        <p:blipFill>
          <a:blip r:embed="rId2" cstate="print"/>
          <a:srcRect/>
          <a:stretch>
            <a:fillRect/>
          </a:stretch>
        </p:blipFill>
        <p:spPr bwMode="auto">
          <a:xfrm>
            <a:off x="2286000" y="228600"/>
            <a:ext cx="4640263" cy="6188075"/>
          </a:xfrm>
          <a:prstGeom prst="rect">
            <a:avLst/>
          </a:prstGeom>
          <a:noFill/>
          <a:ln w="9525">
            <a:noFill/>
            <a:miter lim="800000"/>
            <a:headEnd/>
            <a:tailEnd/>
          </a:ln>
        </p:spPr>
      </p:pic>
      <p:sp>
        <p:nvSpPr>
          <p:cNvPr id="2051" name="Rectangle 3"/>
          <p:cNvSpPr>
            <a:spLocks noGrp="1" noChangeArrowheads="1"/>
          </p:cNvSpPr>
          <p:nvPr>
            <p:ph type="subTitle" idx="1"/>
          </p:nvPr>
        </p:nvSpPr>
        <p:spPr/>
        <p:txBody>
          <a:bodyPr/>
          <a:lstStyle/>
          <a:p>
            <a:pPr eaLnBrk="1" hangingPunct="1">
              <a:defRPr/>
            </a:pPr>
            <a:r>
              <a:rPr lang="en-US" dirty="0" smtClean="0"/>
              <a:t>Orientation 1</a:t>
            </a:r>
            <a:endParaRPr lang="en-US" dirty="0"/>
          </a:p>
        </p:txBody>
      </p:sp>
      <p:sp>
        <p:nvSpPr>
          <p:cNvPr id="2050" name="Rectangle 2"/>
          <p:cNvSpPr>
            <a:spLocks noGrp="1" noChangeArrowheads="1"/>
          </p:cNvSpPr>
          <p:nvPr>
            <p:ph type="ctrTitle"/>
          </p:nvPr>
        </p:nvSpPr>
        <p:spPr/>
        <p:txBody>
          <a:bodyPr/>
          <a:lstStyle/>
          <a:p>
            <a:pPr eaLnBrk="1" hangingPunct="1">
              <a:defRPr/>
            </a:pPr>
            <a:r>
              <a:rPr lang="en-US" dirty="0"/>
              <a:t>Amsterdam </a:t>
            </a:r>
            <a:r>
              <a:rPr lang="en-US" dirty="0" smtClean="0"/>
              <a:t>2015</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endParaRPr lang="en-US"/>
          </a:p>
        </p:txBody>
      </p:sp>
      <p:sp>
        <p:nvSpPr>
          <p:cNvPr id="58371" name="Rectangle 3"/>
          <p:cNvSpPr>
            <a:spLocks noGrp="1" noChangeArrowheads="1"/>
          </p:cNvSpPr>
          <p:nvPr>
            <p:ph type="body" idx="1"/>
          </p:nvPr>
        </p:nvSpPr>
        <p:spPr/>
        <p:txBody>
          <a:bodyPr/>
          <a:lstStyle/>
          <a:p>
            <a:pPr eaLnBrk="1" hangingPunct="1">
              <a:defRPr/>
            </a:pPr>
            <a:endParaRPr lang="en-US"/>
          </a:p>
        </p:txBody>
      </p:sp>
      <p:pic>
        <p:nvPicPr>
          <p:cNvPr id="12292" name="Picture 4" descr="europe_h_amsterdam_423"/>
          <p:cNvPicPr>
            <a:picLocks noChangeAspect="1" noChangeArrowheads="1"/>
          </p:cNvPicPr>
          <p:nvPr/>
        </p:nvPicPr>
        <p:blipFill>
          <a:blip r:embed="rId2" cstate="print"/>
          <a:srcRect/>
          <a:stretch>
            <a:fillRect/>
          </a:stretch>
        </p:blipFill>
        <p:spPr bwMode="auto">
          <a:xfrm>
            <a:off x="304800" y="152400"/>
            <a:ext cx="8245475" cy="618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amsterdam-housing"/>
          <p:cNvPicPr>
            <a:picLocks noChangeAspect="1" noChangeArrowheads="1"/>
          </p:cNvPicPr>
          <p:nvPr/>
        </p:nvPicPr>
        <p:blipFill>
          <a:blip r:embed="rId2" cstate="print"/>
          <a:srcRect/>
          <a:stretch>
            <a:fillRect/>
          </a:stretch>
        </p:blipFill>
        <p:spPr bwMode="auto">
          <a:xfrm>
            <a:off x="2133600" y="2209800"/>
            <a:ext cx="4445000" cy="2921000"/>
          </a:xfrm>
          <a:prstGeom prst="rect">
            <a:avLst/>
          </a:prstGeom>
          <a:noFill/>
          <a:ln w="9525">
            <a:noFill/>
            <a:miter lim="800000"/>
            <a:headEnd/>
            <a:tailEnd/>
          </a:ln>
        </p:spPr>
      </p:pic>
      <p:sp>
        <p:nvSpPr>
          <p:cNvPr id="39938" name="Rectangle 2"/>
          <p:cNvSpPr>
            <a:spLocks noGrp="1" noChangeArrowheads="1"/>
          </p:cNvSpPr>
          <p:nvPr>
            <p:ph type="title"/>
          </p:nvPr>
        </p:nvSpPr>
        <p:spPr/>
        <p:txBody>
          <a:bodyPr/>
          <a:lstStyle/>
          <a:p>
            <a:pPr eaLnBrk="1" hangingPunct="1">
              <a:defRPr/>
            </a:pPr>
            <a:r>
              <a:rPr lang="en-US" sz="4000"/>
              <a:t>In Amsterdam</a:t>
            </a:r>
            <a:br>
              <a:rPr lang="en-US" sz="4000"/>
            </a:br>
            <a:r>
              <a:rPr lang="en-US" sz="4000"/>
              <a:t>Housing</a:t>
            </a:r>
          </a:p>
        </p:txBody>
      </p:sp>
      <p:sp>
        <p:nvSpPr>
          <p:cNvPr id="39939" name="Rectangle 3"/>
          <p:cNvSpPr>
            <a:spLocks noGrp="1" noChangeArrowheads="1"/>
          </p:cNvSpPr>
          <p:nvPr>
            <p:ph type="body" idx="1"/>
          </p:nvPr>
        </p:nvSpPr>
        <p:spPr>
          <a:xfrm>
            <a:off x="457200" y="1600200"/>
            <a:ext cx="8229600" cy="5029200"/>
          </a:xfrm>
        </p:spPr>
        <p:txBody>
          <a:bodyPr/>
          <a:lstStyle/>
          <a:p>
            <a:pPr eaLnBrk="1" hangingPunct="1">
              <a:buFont typeface="Wingdings" pitchFamily="2" charset="2"/>
              <a:buNone/>
              <a:defRPr/>
            </a:pPr>
            <a:r>
              <a:rPr lang="en-US" dirty="0"/>
              <a:t>Sarphatistraat </a:t>
            </a:r>
          </a:p>
          <a:p>
            <a:pPr eaLnBrk="1" hangingPunct="1">
              <a:defRPr/>
            </a:pPr>
            <a:r>
              <a:rPr lang="en-US" dirty="0">
                <a:hlinkClick r:id="rId3"/>
              </a:rPr>
              <a:t>Location</a:t>
            </a:r>
            <a:endParaRPr lang="en-US" dirty="0"/>
          </a:p>
          <a:p>
            <a:pPr eaLnBrk="1" hangingPunct="1">
              <a:defRPr/>
            </a:pPr>
            <a:r>
              <a:rPr lang="en-US" dirty="0"/>
              <a:t>2 per room</a:t>
            </a:r>
          </a:p>
          <a:p>
            <a:pPr eaLnBrk="1" hangingPunct="1">
              <a:defRPr/>
            </a:pPr>
            <a:r>
              <a:rPr lang="en-US" dirty="0"/>
              <a:t>Shower and toilet</a:t>
            </a:r>
          </a:p>
          <a:p>
            <a:pPr eaLnBrk="1" hangingPunct="1">
              <a:defRPr/>
            </a:pPr>
            <a:r>
              <a:rPr lang="en-US" dirty="0"/>
              <a:t>Kitchen</a:t>
            </a:r>
          </a:p>
          <a:p>
            <a:pPr eaLnBrk="1" hangingPunct="1">
              <a:defRPr/>
            </a:pPr>
            <a:r>
              <a:rPr lang="en-US" dirty="0" smtClean="0"/>
              <a:t>Wired Internet </a:t>
            </a:r>
            <a:r>
              <a:rPr lang="en-US" dirty="0"/>
              <a:t>in the rooms</a:t>
            </a:r>
          </a:p>
          <a:p>
            <a:pPr lvl="1" eaLnBrk="1" hangingPunct="1">
              <a:defRPr/>
            </a:pPr>
            <a:r>
              <a:rPr lang="en-US" dirty="0"/>
              <a:t>network card and a RJ 45 </a:t>
            </a:r>
            <a:r>
              <a:rPr lang="en-US" dirty="0" smtClean="0"/>
              <a:t>cable</a:t>
            </a:r>
          </a:p>
          <a:p>
            <a:pPr lvl="1" eaLnBrk="1" hangingPunct="1">
              <a:defRPr/>
            </a:pPr>
            <a:r>
              <a:rPr lang="en-US" dirty="0" smtClean="0"/>
              <a:t>You may want to bring a router or purchase one there</a:t>
            </a: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3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amsterdam-housing"/>
          <p:cNvPicPr>
            <a:picLocks noChangeAspect="1" noChangeArrowheads="1"/>
          </p:cNvPicPr>
          <p:nvPr/>
        </p:nvPicPr>
        <p:blipFill>
          <a:blip r:embed="rId2" cstate="print"/>
          <a:srcRect/>
          <a:stretch>
            <a:fillRect/>
          </a:stretch>
        </p:blipFill>
        <p:spPr bwMode="auto">
          <a:xfrm>
            <a:off x="2133600" y="2209800"/>
            <a:ext cx="4445000" cy="2921000"/>
          </a:xfrm>
          <a:prstGeom prst="rect">
            <a:avLst/>
          </a:prstGeom>
          <a:noFill/>
          <a:ln w="9525">
            <a:noFill/>
            <a:miter lim="800000"/>
            <a:headEnd/>
            <a:tailEnd/>
          </a:ln>
        </p:spPr>
      </p:pic>
      <p:sp>
        <p:nvSpPr>
          <p:cNvPr id="39938" name="Rectangle 2"/>
          <p:cNvSpPr>
            <a:spLocks noGrp="1" noChangeArrowheads="1"/>
          </p:cNvSpPr>
          <p:nvPr>
            <p:ph type="title"/>
          </p:nvPr>
        </p:nvSpPr>
        <p:spPr/>
        <p:txBody>
          <a:bodyPr/>
          <a:lstStyle/>
          <a:p>
            <a:pPr eaLnBrk="1" hangingPunct="1">
              <a:defRPr/>
            </a:pPr>
            <a:r>
              <a:rPr lang="en-US" sz="4000"/>
              <a:t>In Amsterdam</a:t>
            </a:r>
            <a:br>
              <a:rPr lang="en-US" sz="4000"/>
            </a:br>
            <a:r>
              <a:rPr lang="en-US" sz="4000"/>
              <a:t>Housing</a:t>
            </a:r>
          </a:p>
        </p:txBody>
      </p:sp>
      <p:sp>
        <p:nvSpPr>
          <p:cNvPr id="39939" name="Rectangle 3"/>
          <p:cNvSpPr>
            <a:spLocks noGrp="1" noChangeArrowheads="1"/>
          </p:cNvSpPr>
          <p:nvPr>
            <p:ph type="body" idx="1"/>
          </p:nvPr>
        </p:nvSpPr>
        <p:spPr>
          <a:xfrm>
            <a:off x="457200" y="1600200"/>
            <a:ext cx="8229600" cy="5029200"/>
          </a:xfrm>
        </p:spPr>
        <p:txBody>
          <a:bodyPr/>
          <a:lstStyle/>
          <a:p>
            <a:pPr eaLnBrk="1" hangingPunct="1">
              <a:buFont typeface="Wingdings" pitchFamily="2" charset="2"/>
              <a:buNone/>
              <a:defRPr/>
            </a:pPr>
            <a:r>
              <a:rPr lang="en-US" dirty="0" smtClean="0"/>
              <a:t>Provided </a:t>
            </a:r>
            <a:endParaRPr lang="en-US" dirty="0"/>
          </a:p>
          <a:p>
            <a:pPr eaLnBrk="1" hangingPunct="1">
              <a:defRPr/>
            </a:pPr>
            <a:r>
              <a:rPr lang="en-US" dirty="0" smtClean="0"/>
              <a:t>Linens for bed</a:t>
            </a:r>
          </a:p>
          <a:p>
            <a:pPr lvl="1" eaLnBrk="1" hangingPunct="1">
              <a:defRPr/>
            </a:pPr>
            <a:r>
              <a:rPr lang="en-US" dirty="0" smtClean="0"/>
              <a:t>Sheets</a:t>
            </a:r>
          </a:p>
          <a:p>
            <a:pPr lvl="1" eaLnBrk="1" hangingPunct="1">
              <a:defRPr/>
            </a:pPr>
            <a:r>
              <a:rPr lang="en-US" dirty="0" smtClean="0"/>
              <a:t>Pillow (sort of)</a:t>
            </a:r>
          </a:p>
          <a:p>
            <a:pPr lvl="1" eaLnBrk="1" hangingPunct="1">
              <a:defRPr/>
            </a:pPr>
            <a:r>
              <a:rPr lang="en-US" dirty="0" smtClean="0"/>
              <a:t>Duvet and duvet cover</a:t>
            </a:r>
          </a:p>
          <a:p>
            <a:pPr eaLnBrk="1" hangingPunct="1">
              <a:defRPr/>
            </a:pPr>
            <a:r>
              <a:rPr lang="en-US" dirty="0" smtClean="0"/>
              <a:t>Keep clean</a:t>
            </a:r>
            <a:endParaRPr lang="en-US" dirty="0"/>
          </a:p>
          <a:p>
            <a:pPr eaLnBrk="1" hangingPunct="1">
              <a:defRPr/>
            </a:pPr>
            <a:endParaRPr lang="en-US" dirty="0"/>
          </a:p>
        </p:txBody>
      </p:sp>
    </p:spTree>
    <p:extLst>
      <p:ext uri="{BB962C8B-B14F-4D97-AF65-F5344CB8AC3E}">
        <p14:creationId xmlns:p14="http://schemas.microsoft.com/office/powerpoint/2010/main" val="320220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he building">
            <a:hlinkClick r:id="rId2" tooltip="Volgende foto"/>
          </p:cNvPr>
          <p:cNvPicPr>
            <a:picLocks noChangeAspect="1" noChangeArrowheads="1"/>
          </p:cNvPicPr>
          <p:nvPr/>
        </p:nvPicPr>
        <p:blipFill>
          <a:blip r:embed="rId3" cstate="print"/>
          <a:srcRect/>
          <a:stretch>
            <a:fillRect/>
          </a:stretch>
        </p:blipFill>
        <p:spPr bwMode="auto">
          <a:xfrm>
            <a:off x="2438400" y="1219200"/>
            <a:ext cx="5867400" cy="4007005"/>
          </a:xfrm>
          <a:prstGeom prst="rect">
            <a:avLst/>
          </a:prstGeom>
          <a:noFill/>
        </p:spPr>
      </p:pic>
      <p:sp>
        <p:nvSpPr>
          <p:cNvPr id="39938" name="Rectangle 2"/>
          <p:cNvSpPr>
            <a:spLocks noGrp="1" noChangeArrowheads="1"/>
          </p:cNvSpPr>
          <p:nvPr>
            <p:ph type="title"/>
          </p:nvPr>
        </p:nvSpPr>
        <p:spPr/>
        <p:txBody>
          <a:bodyPr/>
          <a:lstStyle/>
          <a:p>
            <a:pPr eaLnBrk="1" hangingPunct="1">
              <a:defRPr/>
            </a:pPr>
            <a:r>
              <a:rPr lang="en-US" sz="4000" dirty="0"/>
              <a:t>In Amsterdam</a:t>
            </a:r>
            <a:br>
              <a:rPr lang="en-US" sz="4000" dirty="0"/>
            </a:br>
            <a:r>
              <a:rPr lang="en-US" sz="4000" dirty="0"/>
              <a:t>Housing</a:t>
            </a:r>
          </a:p>
        </p:txBody>
      </p:sp>
      <p:sp>
        <p:nvSpPr>
          <p:cNvPr id="39939" name="Rectangle 3"/>
          <p:cNvSpPr>
            <a:spLocks noGrp="1" noChangeArrowheads="1"/>
          </p:cNvSpPr>
          <p:nvPr>
            <p:ph type="body" idx="1"/>
          </p:nvPr>
        </p:nvSpPr>
        <p:spPr>
          <a:xfrm>
            <a:off x="0" y="1752600"/>
            <a:ext cx="8229600" cy="4530725"/>
          </a:xfrm>
        </p:spPr>
        <p:txBody>
          <a:bodyPr/>
          <a:lstStyle/>
          <a:p>
            <a:pPr eaLnBrk="1" hangingPunct="1">
              <a:buFont typeface="Wingdings" pitchFamily="2" charset="2"/>
              <a:buNone/>
              <a:defRPr/>
            </a:pPr>
            <a:r>
              <a:rPr lang="en-US" dirty="0" smtClean="0"/>
              <a:t>Muidergracht 20 </a:t>
            </a:r>
            <a:endParaRPr lang="en-US" dirty="0"/>
          </a:p>
          <a:p>
            <a:pPr eaLnBrk="1" hangingPunct="1">
              <a:defRPr/>
            </a:pPr>
            <a:r>
              <a:rPr lang="en-US" dirty="0">
                <a:hlinkClick r:id="rId4"/>
              </a:rPr>
              <a:t>Location</a:t>
            </a:r>
            <a:endParaRPr lang="en-US" dirty="0"/>
          </a:p>
          <a:p>
            <a:pPr eaLnBrk="1" hangingPunct="1">
              <a:defRPr/>
            </a:pPr>
            <a:r>
              <a:rPr lang="en-US" dirty="0"/>
              <a:t>2 per room</a:t>
            </a:r>
          </a:p>
          <a:p>
            <a:pPr eaLnBrk="1" hangingPunct="1">
              <a:defRPr/>
            </a:pPr>
            <a:r>
              <a:rPr lang="en-US" dirty="0"/>
              <a:t>Shower and </a:t>
            </a:r>
            <a:r>
              <a:rPr lang="en-US" dirty="0" smtClean="0"/>
              <a:t>toilet shared with 3 rooms</a:t>
            </a:r>
            <a:endParaRPr lang="en-US" dirty="0"/>
          </a:p>
          <a:p>
            <a:pPr eaLnBrk="1" hangingPunct="1">
              <a:defRPr/>
            </a:pPr>
            <a:r>
              <a:rPr lang="en-US" dirty="0"/>
              <a:t>Kitchen</a:t>
            </a:r>
          </a:p>
          <a:p>
            <a:pPr eaLnBrk="1" hangingPunct="1">
              <a:defRPr/>
            </a:pPr>
            <a:r>
              <a:rPr lang="en-US" dirty="0" err="1" smtClean="0"/>
              <a:t>WIFI</a:t>
            </a:r>
            <a:r>
              <a:rPr lang="en-US" dirty="0" smtClean="0"/>
              <a:t> in room</a:t>
            </a: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Laundry</a:t>
            </a:r>
            <a:endParaRPr lang="en-US" dirty="0"/>
          </a:p>
        </p:txBody>
      </p:sp>
      <p:sp>
        <p:nvSpPr>
          <p:cNvPr id="3" name="Content Placeholder 2"/>
          <p:cNvSpPr>
            <a:spLocks noGrp="1"/>
          </p:cNvSpPr>
          <p:nvPr>
            <p:ph idx="1"/>
          </p:nvPr>
        </p:nvSpPr>
        <p:spPr/>
        <p:txBody>
          <a:bodyPr/>
          <a:lstStyle/>
          <a:p>
            <a:r>
              <a:rPr lang="en-US" dirty="0" smtClean="0"/>
              <a:t>Apartments have laundry facilities.</a:t>
            </a:r>
          </a:p>
          <a:p>
            <a:pPr lvl="1"/>
            <a:r>
              <a:rPr lang="en-US" dirty="0" smtClean="0"/>
              <a:t>One per building</a:t>
            </a:r>
          </a:p>
          <a:p>
            <a:pPr lvl="1"/>
            <a:r>
              <a:rPr lang="en-US" dirty="0" smtClean="0"/>
              <a:t>You provide the detergent and the fabric softener.  </a:t>
            </a:r>
          </a:p>
          <a:p>
            <a:pPr lvl="1"/>
            <a:r>
              <a:rPr lang="en-US" dirty="0" smtClean="0"/>
              <a:t>You wash, fold and put them away.  Mother will not be there to do it for you.</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Amsterdam</a:t>
            </a:r>
          </a:p>
        </p:txBody>
      </p:sp>
      <p:sp>
        <p:nvSpPr>
          <p:cNvPr id="56323" name="Rectangle 3"/>
          <p:cNvSpPr>
            <a:spLocks noGrp="1" noChangeArrowheads="1"/>
          </p:cNvSpPr>
          <p:nvPr>
            <p:ph type="body" idx="1"/>
          </p:nvPr>
        </p:nvSpPr>
        <p:spPr/>
        <p:txBody>
          <a:bodyPr/>
          <a:lstStyle/>
          <a:p>
            <a:pPr eaLnBrk="1" hangingPunct="1">
              <a:defRPr/>
            </a:pPr>
            <a:r>
              <a:rPr lang="en-US" dirty="0">
                <a:hlinkClick r:id="rId2"/>
              </a:rPr>
              <a:t>map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p:txBody>
          <a:bodyPr/>
          <a:lstStyle/>
          <a:p>
            <a:pPr eaLnBrk="1" hangingPunct="1">
              <a:defRPr/>
            </a:pPr>
            <a:r>
              <a:rPr lang="en-US" sz="4000"/>
              <a:t>In Amsterdam</a:t>
            </a:r>
            <a:br>
              <a:rPr lang="en-US" sz="4000"/>
            </a:br>
            <a:r>
              <a:rPr lang="en-US" sz="4000"/>
              <a:t>Transportation</a:t>
            </a:r>
          </a:p>
        </p:txBody>
      </p:sp>
      <p:sp>
        <p:nvSpPr>
          <p:cNvPr id="41988" name="Rectangle 4"/>
          <p:cNvSpPr>
            <a:spLocks noGrp="1" noChangeArrowheads="1"/>
          </p:cNvSpPr>
          <p:nvPr>
            <p:ph type="body" idx="1"/>
          </p:nvPr>
        </p:nvSpPr>
        <p:spPr/>
        <p:txBody>
          <a:bodyPr/>
          <a:lstStyle/>
          <a:p>
            <a:pPr eaLnBrk="1" hangingPunct="1">
              <a:defRPr/>
            </a:pPr>
            <a:r>
              <a:rPr lang="en-US" dirty="0" smtClean="0">
                <a:hlinkClick r:id="rId3"/>
              </a:rPr>
              <a:t>Transportation </a:t>
            </a:r>
            <a:r>
              <a:rPr lang="en-US" dirty="0">
                <a:hlinkClick r:id="rId3"/>
              </a:rPr>
              <a:t>pass</a:t>
            </a:r>
            <a:endParaRPr lang="en-US" dirty="0"/>
          </a:p>
          <a:p>
            <a:pPr eaLnBrk="1" hangingPunct="1">
              <a:buNone/>
              <a:defRPr/>
            </a:pPr>
            <a:endParaRPr lang="en-US" b="1" dirty="0"/>
          </a:p>
          <a:p>
            <a:pPr eaLnBrk="1" hangingPunct="1">
              <a:buFont typeface="Wingdings" pitchFamily="2" charset="2"/>
              <a:buNone/>
              <a:defRPr/>
            </a:pPr>
            <a:endParaRPr lang="en-US" dirty="0"/>
          </a:p>
          <a:p>
            <a:pPr eaLnBrk="1" hangingPunct="1">
              <a:buFont typeface="Wingdings" pitchFamily="2" charset="2"/>
              <a:buNone/>
              <a:defRPr/>
            </a:pPr>
            <a:endParaRPr lang="en-US" dirty="0"/>
          </a:p>
          <a:p>
            <a:pPr eaLnBrk="1" hangingPunct="1">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a:t>
            </a:r>
            <a:endParaRPr lang="en-US" dirty="0"/>
          </a:p>
        </p:txBody>
      </p:sp>
      <p:sp>
        <p:nvSpPr>
          <p:cNvPr id="3" name="Content Placeholder 2"/>
          <p:cNvSpPr>
            <a:spLocks noGrp="1"/>
          </p:cNvSpPr>
          <p:nvPr>
            <p:ph idx="1"/>
          </p:nvPr>
        </p:nvSpPr>
        <p:spPr/>
        <p:txBody>
          <a:bodyPr/>
          <a:lstStyle/>
          <a:p>
            <a:r>
              <a:rPr lang="en-US" dirty="0" smtClean="0"/>
              <a:t>240 not 110</a:t>
            </a:r>
          </a:p>
          <a:p>
            <a:pPr lvl="1"/>
            <a:r>
              <a:rPr lang="en-US" dirty="0" smtClean="0"/>
              <a:t>Converters (buy prior to trip)</a:t>
            </a:r>
          </a:p>
          <a:p>
            <a:pPr lvl="1"/>
            <a:r>
              <a:rPr lang="en-US" dirty="0" smtClean="0"/>
              <a:t>Adapters (CAN buy there)</a:t>
            </a:r>
          </a:p>
          <a:p>
            <a:pPr lvl="1"/>
            <a:r>
              <a:rPr lang="en-US" dirty="0" smtClean="0"/>
              <a:t>Hair dryers and flat irons often burn out</a:t>
            </a:r>
          </a:p>
          <a:p>
            <a:pPr lvl="2"/>
            <a:r>
              <a:rPr lang="en-US" dirty="0" smtClean="0"/>
              <a:t>It may be advisable to purchase one there and share with your roommate</a:t>
            </a:r>
          </a:p>
        </p:txBody>
      </p:sp>
    </p:spTree>
    <p:extLst>
      <p:ext uri="{BB962C8B-B14F-4D97-AF65-F5344CB8AC3E}">
        <p14:creationId xmlns:p14="http://schemas.microsoft.com/office/powerpoint/2010/main" val="1683327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endParaRPr lang="en-US"/>
          </a:p>
        </p:txBody>
      </p:sp>
      <p:sp>
        <p:nvSpPr>
          <p:cNvPr id="59395" name="Rectangle 3"/>
          <p:cNvSpPr>
            <a:spLocks noGrp="1" noChangeArrowheads="1"/>
          </p:cNvSpPr>
          <p:nvPr>
            <p:ph type="body" idx="1"/>
          </p:nvPr>
        </p:nvSpPr>
        <p:spPr/>
        <p:txBody>
          <a:bodyPr/>
          <a:lstStyle/>
          <a:p>
            <a:pPr eaLnBrk="1" hangingPunct="1">
              <a:defRPr/>
            </a:pPr>
            <a:endParaRPr lang="en-US"/>
          </a:p>
        </p:txBody>
      </p:sp>
      <p:pic>
        <p:nvPicPr>
          <p:cNvPr id="16388" name="Picture 4" descr="europe_h_amsterdam_442"/>
          <p:cNvPicPr>
            <a:picLocks noChangeAspect="1" noChangeArrowheads="1"/>
          </p:cNvPicPr>
          <p:nvPr/>
        </p:nvPicPr>
        <p:blipFill>
          <a:blip r:embed="rId2" cstate="print"/>
          <a:srcRect/>
          <a:stretch>
            <a:fillRect/>
          </a:stretch>
        </p:blipFill>
        <p:spPr bwMode="auto">
          <a:xfrm>
            <a:off x="762000" y="457200"/>
            <a:ext cx="7483475" cy="561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t>The Netherlands</a:t>
            </a:r>
          </a:p>
        </p:txBody>
      </p:sp>
      <p:pic>
        <p:nvPicPr>
          <p:cNvPr id="17411" name="Picture 4" descr="nl-lgflag"/>
          <p:cNvPicPr>
            <a:picLocks noChangeAspect="1" noChangeArrowheads="1"/>
          </p:cNvPicPr>
          <p:nvPr/>
        </p:nvPicPr>
        <p:blipFill>
          <a:blip r:embed="rId2" cstate="print"/>
          <a:srcRect/>
          <a:stretch>
            <a:fillRect/>
          </a:stretch>
        </p:blipFill>
        <p:spPr bwMode="auto">
          <a:xfrm>
            <a:off x="2514600" y="2057400"/>
            <a:ext cx="4314825" cy="2876550"/>
          </a:xfrm>
          <a:prstGeom prst="rect">
            <a:avLst/>
          </a:prstGeom>
          <a:noFill/>
          <a:ln w="9525">
            <a:noFill/>
            <a:miter lim="800000"/>
            <a:headEnd/>
            <a:tailEnd/>
          </a:ln>
        </p:spPr>
      </p:pic>
      <p:pic>
        <p:nvPicPr>
          <p:cNvPr id="43016" name="Picture 8" descr="Flag of France"/>
          <p:cNvPicPr>
            <a:picLocks noChangeAspect="1" noChangeArrowheads="1"/>
          </p:cNvPicPr>
          <p:nvPr/>
        </p:nvPicPr>
        <p:blipFill>
          <a:blip r:embed="rId3" cstate="print"/>
          <a:srcRect/>
          <a:stretch>
            <a:fillRect/>
          </a:stretch>
        </p:blipFill>
        <p:spPr bwMode="auto">
          <a:xfrm>
            <a:off x="2438400" y="2027238"/>
            <a:ext cx="4648200" cy="2906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subTnLst>
                                    <p:set>
                                      <p:cBhvr override="childStyle">
                                        <p:cTn dur="1" fill="hold" display="0" masterRel="nextClick" afterEffect="1"/>
                                        <p:tgtEl>
                                          <p:spTgt spid="430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scontent-1.2914.fna.fbcdn.net/hprofile-xap1/v/t1.0-1/1982114_689488004436407_869068565_n.jpg?oh=e80c70ba3148a20313c8983deeb1798b&amp;oe=555026EE"/>
          <p:cNvPicPr/>
          <p:nvPr/>
        </p:nvPicPr>
        <p:blipFill>
          <a:blip r:embed="rId2">
            <a:extLst>
              <a:ext uri="{28A0092B-C50C-407E-A947-70E740481C1C}">
                <a14:useLocalDpi xmlns:a14="http://schemas.microsoft.com/office/drawing/2010/main" val="0"/>
              </a:ext>
            </a:extLst>
          </a:blip>
          <a:srcRect/>
          <a:stretch>
            <a:fillRect/>
          </a:stretch>
        </p:blipFill>
        <p:spPr bwMode="auto">
          <a:xfrm>
            <a:off x="633379" y="2710590"/>
            <a:ext cx="3467100" cy="3467100"/>
          </a:xfrm>
          <a:prstGeom prst="rect">
            <a:avLst/>
          </a:prstGeom>
          <a:noFill/>
          <a:ln>
            <a:noFill/>
          </a:ln>
        </p:spPr>
      </p:pic>
      <p:sp>
        <p:nvSpPr>
          <p:cNvPr id="29700" name="Rectangle 4"/>
          <p:cNvSpPr>
            <a:spLocks noGrp="1" noChangeArrowheads="1"/>
          </p:cNvSpPr>
          <p:nvPr>
            <p:ph type="title"/>
          </p:nvPr>
        </p:nvSpPr>
        <p:spPr>
          <a:xfrm>
            <a:off x="914400" y="159889"/>
            <a:ext cx="8229600" cy="1139825"/>
          </a:xfrm>
        </p:spPr>
        <p:txBody>
          <a:bodyPr/>
          <a:lstStyle/>
          <a:p>
            <a:pPr eaLnBrk="1" hangingPunct="1">
              <a:defRPr/>
            </a:pPr>
            <a:r>
              <a:rPr lang="en-US" dirty="0"/>
              <a:t>Participants</a:t>
            </a:r>
          </a:p>
        </p:txBody>
      </p:sp>
      <p:sp>
        <p:nvSpPr>
          <p:cNvPr id="29701" name="Rectangle 5"/>
          <p:cNvSpPr>
            <a:spLocks noGrp="1" noChangeArrowheads="1"/>
          </p:cNvSpPr>
          <p:nvPr>
            <p:ph type="body" sz="half" idx="1"/>
          </p:nvPr>
        </p:nvSpPr>
        <p:spPr>
          <a:xfrm>
            <a:off x="228600" y="1447800"/>
            <a:ext cx="4267200" cy="533400"/>
          </a:xfrm>
        </p:spPr>
        <p:txBody>
          <a:bodyPr/>
          <a:lstStyle/>
          <a:p>
            <a:pPr eaLnBrk="1" hangingPunct="1">
              <a:lnSpc>
                <a:spcPct val="90000"/>
              </a:lnSpc>
              <a:defRPr/>
            </a:pPr>
            <a:r>
              <a:rPr lang="en-US" dirty="0" smtClean="0"/>
              <a:t>Nate Askins</a:t>
            </a:r>
          </a:p>
        </p:txBody>
      </p:sp>
      <p:sp>
        <p:nvSpPr>
          <p:cNvPr id="6" name="Rectangle 5"/>
          <p:cNvSpPr txBox="1">
            <a:spLocks noChangeArrowheads="1"/>
          </p:cNvSpPr>
          <p:nvPr/>
        </p:nvSpPr>
        <p:spPr bwMode="auto">
          <a:xfrm>
            <a:off x="228600" y="1892254"/>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Susan </a:t>
            </a:r>
            <a:r>
              <a:rPr lang="en-US" dirty="0">
                <a:effectLst/>
              </a:rPr>
              <a:t>Breidenich</a:t>
            </a:r>
            <a:r>
              <a:rPr lang="en-US" dirty="0"/>
              <a:t> </a:t>
            </a:r>
            <a:endParaRPr lang="en-US" kern="0" dirty="0" smtClean="0"/>
          </a:p>
        </p:txBody>
      </p:sp>
      <p:pic>
        <p:nvPicPr>
          <p:cNvPr id="7" name="Picture 6" descr="https://scontent-1.2914.fna.fbcdn.net/hphotos-xap1/v/t1.0-9/10846000_692594407522522_7964064666615788449_n.jpg?oh=674ea3fe04c13f94024dec50947a8806&amp;oe=558ADBC8"/>
          <p:cNvPicPr/>
          <p:nvPr/>
        </p:nvPicPr>
        <p:blipFill>
          <a:blip r:embed="rId3">
            <a:extLst>
              <a:ext uri="{28A0092B-C50C-407E-A947-70E740481C1C}">
                <a14:useLocalDpi xmlns:a14="http://schemas.microsoft.com/office/drawing/2010/main" val="0"/>
              </a:ext>
            </a:extLst>
          </a:blip>
          <a:srcRect/>
          <a:stretch>
            <a:fillRect/>
          </a:stretch>
        </p:blipFill>
        <p:spPr bwMode="auto">
          <a:xfrm>
            <a:off x="533165" y="2870108"/>
            <a:ext cx="3552825" cy="3552825"/>
          </a:xfrm>
          <a:prstGeom prst="rect">
            <a:avLst/>
          </a:prstGeom>
          <a:noFill/>
          <a:ln>
            <a:noFill/>
          </a:ln>
        </p:spPr>
      </p:pic>
      <p:sp>
        <p:nvSpPr>
          <p:cNvPr id="8" name="Rectangle 5"/>
          <p:cNvSpPr txBox="1">
            <a:spLocks noChangeArrowheads="1"/>
          </p:cNvSpPr>
          <p:nvPr/>
        </p:nvSpPr>
        <p:spPr bwMode="auto">
          <a:xfrm>
            <a:off x="228600" y="2336708"/>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Evan Brown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125" y="2156358"/>
            <a:ext cx="4791075" cy="4791075"/>
          </a:xfrm>
          <a:prstGeom prst="rect">
            <a:avLst/>
          </a:prstGeom>
        </p:spPr>
      </p:pic>
      <p:sp>
        <p:nvSpPr>
          <p:cNvPr id="10" name="Rectangle 5"/>
          <p:cNvSpPr txBox="1">
            <a:spLocks noChangeArrowheads="1"/>
          </p:cNvSpPr>
          <p:nvPr/>
        </p:nvSpPr>
        <p:spPr bwMode="auto">
          <a:xfrm>
            <a:off x="199757" y="2750947"/>
            <a:ext cx="3326314"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Daniel Castro</a:t>
            </a:r>
          </a:p>
          <a:p>
            <a:pPr eaLnBrk="1" hangingPunct="1">
              <a:lnSpc>
                <a:spcPct val="90000"/>
              </a:lnSpc>
              <a:defRPr/>
            </a:pPr>
            <a:endParaRPr lang="en-US" kern="0" dirty="0" smtClean="0"/>
          </a:p>
        </p:txBody>
      </p:sp>
      <p:sp>
        <p:nvSpPr>
          <p:cNvPr id="11" name="Rectangle 5"/>
          <p:cNvSpPr txBox="1">
            <a:spLocks noChangeArrowheads="1"/>
          </p:cNvSpPr>
          <p:nvPr/>
        </p:nvSpPr>
        <p:spPr bwMode="auto">
          <a:xfrm>
            <a:off x="190500" y="3258746"/>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Brad Chambers</a:t>
            </a:r>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2" name="Rectangle 5"/>
          <p:cNvSpPr txBox="1">
            <a:spLocks noChangeArrowheads="1"/>
          </p:cNvSpPr>
          <p:nvPr/>
        </p:nvSpPr>
        <p:spPr bwMode="auto">
          <a:xfrm>
            <a:off x="209550" y="3680105"/>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Hunter </a:t>
            </a:r>
            <a:r>
              <a:rPr lang="en-US" kern="0" dirty="0" err="1" smtClean="0"/>
              <a:t>Cullip</a:t>
            </a: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3" name="Rectangle 5"/>
          <p:cNvSpPr txBox="1">
            <a:spLocks noChangeArrowheads="1"/>
          </p:cNvSpPr>
          <p:nvPr/>
        </p:nvSpPr>
        <p:spPr bwMode="auto">
          <a:xfrm>
            <a:off x="225380" y="4124559"/>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Steven </a:t>
            </a:r>
            <a:r>
              <a:rPr lang="en-US" kern="0" dirty="0" err="1" smtClean="0"/>
              <a:t>Dossey</a:t>
            </a: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4" name="Rectangle 5"/>
          <p:cNvSpPr txBox="1">
            <a:spLocks noChangeArrowheads="1"/>
          </p:cNvSpPr>
          <p:nvPr/>
        </p:nvSpPr>
        <p:spPr bwMode="auto">
          <a:xfrm>
            <a:off x="219075" y="4536359"/>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Sam Higgs</a:t>
            </a:r>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5" name="Rectangle 5"/>
          <p:cNvSpPr txBox="1">
            <a:spLocks noChangeArrowheads="1"/>
          </p:cNvSpPr>
          <p:nvPr/>
        </p:nvSpPr>
        <p:spPr bwMode="auto">
          <a:xfrm>
            <a:off x="209550" y="4948159"/>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Drew </a:t>
            </a:r>
            <a:r>
              <a:rPr lang="en-US" kern="0" dirty="0" err="1" smtClean="0"/>
              <a:t>Hillebrand</a:t>
            </a: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6" name="Rectangle 5"/>
          <p:cNvSpPr txBox="1">
            <a:spLocks noChangeArrowheads="1"/>
          </p:cNvSpPr>
          <p:nvPr/>
        </p:nvSpPr>
        <p:spPr bwMode="auto">
          <a:xfrm>
            <a:off x="182585" y="5499347"/>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Seth Hulsey</a:t>
            </a:r>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7" name="Rectangle 5"/>
          <p:cNvSpPr txBox="1">
            <a:spLocks noChangeArrowheads="1"/>
          </p:cNvSpPr>
          <p:nvPr/>
        </p:nvSpPr>
        <p:spPr bwMode="auto">
          <a:xfrm>
            <a:off x="372378" y="6027356"/>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Sadie Lack</a:t>
            </a:r>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pic>
        <p:nvPicPr>
          <p:cNvPr id="29" name="Picture 28" descr="https://scontent-1.2914.fna.fbcdn.net/hphotos-xfp1/v/t1.0-9/10701932_1034897926526017_7306694942445370043_n.jpg?oh=9930f1eb1587f86a8c2dfa3a16f0cfda&amp;oe=558D2A0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750" y="1555877"/>
            <a:ext cx="2592705" cy="3456940"/>
          </a:xfrm>
          <a:prstGeom prst="rect">
            <a:avLst/>
          </a:prstGeom>
          <a:noFill/>
          <a:ln>
            <a:noFill/>
          </a:ln>
        </p:spPr>
      </p:pic>
      <p:pic>
        <p:nvPicPr>
          <p:cNvPr id="30" name="Picture 29" descr="https://scontent-1.2914.fna.fbcdn.net/hphotos-xfp1/v/t1.0-9/10393669_10202547168309574_1499495723903617798_n.jpg?oh=94f51db690f197a393ad0c76ffbde793&amp;oe=55521DFD"/>
          <p:cNvPicPr/>
          <p:nvPr/>
        </p:nvPicPr>
        <p:blipFill>
          <a:blip r:embed="rId6">
            <a:extLst>
              <a:ext uri="{28A0092B-C50C-407E-A947-70E740481C1C}">
                <a14:useLocalDpi xmlns:a14="http://schemas.microsoft.com/office/drawing/2010/main" val="0"/>
              </a:ext>
            </a:extLst>
          </a:blip>
          <a:srcRect/>
          <a:stretch>
            <a:fillRect/>
          </a:stretch>
        </p:blipFill>
        <p:spPr bwMode="auto">
          <a:xfrm>
            <a:off x="4183223" y="2325753"/>
            <a:ext cx="3333750" cy="3333750"/>
          </a:xfrm>
          <a:prstGeom prst="rect">
            <a:avLst/>
          </a:prstGeom>
          <a:noFill/>
          <a:ln>
            <a:noFill/>
          </a:ln>
        </p:spPr>
      </p:pic>
      <p:pic>
        <p:nvPicPr>
          <p:cNvPr id="1026" name="Picture 2" descr="https://scontent-1.2914.fna.fbcdn.net/hphotos-xpf1/v/t1.0-9/10464390_10152227728047861_3302964990232014801_n.jpg?oh=2cd2b0d67d6352b5a9da4b00ee0f7e2c&amp;oe=557800E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9605" y="807221"/>
            <a:ext cx="4033852" cy="60507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ttps://scontent-1.2914.fna.fbcdn.net/hphotos-xpf1/v/t1.0-9/10565069_10152328201948123_6696846757443687312_n.jpg?oh=612dca83849a36545b77ab733aeb0376&amp;oe=555A902B"/>
          <p:cNvPicPr/>
          <p:nvPr/>
        </p:nvPicPr>
        <p:blipFill>
          <a:blip r:embed="rId8">
            <a:extLst>
              <a:ext uri="{28A0092B-C50C-407E-A947-70E740481C1C}">
                <a14:useLocalDpi xmlns:a14="http://schemas.microsoft.com/office/drawing/2010/main" val="0"/>
              </a:ext>
            </a:extLst>
          </a:blip>
          <a:srcRect/>
          <a:stretch>
            <a:fillRect/>
          </a:stretch>
        </p:blipFill>
        <p:spPr bwMode="auto">
          <a:xfrm>
            <a:off x="4817687" y="2170467"/>
            <a:ext cx="3248025" cy="3248025"/>
          </a:xfrm>
          <a:prstGeom prst="rect">
            <a:avLst/>
          </a:prstGeom>
          <a:noFill/>
          <a:ln>
            <a:noFill/>
          </a:ln>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7321" y="946711"/>
            <a:ext cx="3126246" cy="5157470"/>
          </a:xfrm>
          <a:prstGeom prst="rect">
            <a:avLst/>
          </a:prstGeom>
        </p:spPr>
      </p:pic>
      <p:pic>
        <p:nvPicPr>
          <p:cNvPr id="1028" name="Picture 4" descr="https://scontent-1.2914.fna.fbcdn.net/hphotos-xpf1/v/t1.0-9/1622685_10203078595429807_1709715584_n.jpg?oh=7d9a5d14f19c47757168ce1588769625&amp;oe=557B3BD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7690" y="1423773"/>
            <a:ext cx="4633912" cy="46339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1.2914.fna.fbcdn.net/hphotos-xpf1/v/t1.0-9/10294330_10201243373281276_9040831636703956586_n.jpg?oh=23dc7e6ce77e2936979e2a56d8d2ef59&amp;oe=55B888B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9402" y="2245304"/>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in)">
                                      <p:cBhvr>
                                        <p:cTn id="40" dur="2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circle(in)">
                                      <p:cBhvr>
                                        <p:cTn id="58" dur="2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2000"/>
                                        <p:tgtEl>
                                          <p:spTgt spid="3"/>
                                        </p:tgtEl>
                                      </p:cBhvr>
                                    </p:animEffect>
                                    <p:anim calcmode="lin" valueType="num">
                                      <p:cBhvr>
                                        <p:cTn id="79" dur="2000" fill="hold"/>
                                        <p:tgtEl>
                                          <p:spTgt spid="3"/>
                                        </p:tgtEl>
                                        <p:attrNameLst>
                                          <p:attrName>ppt_w</p:attrName>
                                        </p:attrNameLst>
                                      </p:cBhvr>
                                      <p:tavLst>
                                        <p:tav tm="0" fmla="#ppt_w*sin(2.5*pi*$)">
                                          <p:val>
                                            <p:fltVal val="0"/>
                                          </p:val>
                                        </p:tav>
                                        <p:tav tm="100000">
                                          <p:val>
                                            <p:fltVal val="1"/>
                                          </p:val>
                                        </p:tav>
                                      </p:tavLst>
                                    </p:anim>
                                    <p:anim calcmode="lin" valueType="num">
                                      <p:cBhvr>
                                        <p:cTn id="80" dur="2000" fill="hold"/>
                                        <p:tgtEl>
                                          <p:spTgt spid="3"/>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028"/>
                                        </p:tgtEl>
                                        <p:attrNameLst>
                                          <p:attrName>style.visibility</p:attrName>
                                        </p:attrNameLst>
                                      </p:cBhvr>
                                      <p:to>
                                        <p:strVal val="visible"/>
                                      </p:to>
                                    </p:set>
                                    <p:animEffect transition="in" filter="wipe(down)">
                                      <p:cBhvr>
                                        <p:cTn id="89" dur="580">
                                          <p:stCondLst>
                                            <p:cond delay="0"/>
                                          </p:stCondLst>
                                        </p:cTn>
                                        <p:tgtEl>
                                          <p:spTgt spid="1028"/>
                                        </p:tgtEl>
                                      </p:cBhvr>
                                    </p:animEffect>
                                    <p:anim calcmode="lin" valueType="num">
                                      <p:cBhvr>
                                        <p:cTn id="9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95" dur="26">
                                          <p:stCondLst>
                                            <p:cond delay="650"/>
                                          </p:stCondLst>
                                        </p:cTn>
                                        <p:tgtEl>
                                          <p:spTgt spid="1028"/>
                                        </p:tgtEl>
                                      </p:cBhvr>
                                      <p:to x="100000" y="60000"/>
                                    </p:animScale>
                                    <p:animScale>
                                      <p:cBhvr>
                                        <p:cTn id="96" dur="166" decel="50000">
                                          <p:stCondLst>
                                            <p:cond delay="676"/>
                                          </p:stCondLst>
                                        </p:cTn>
                                        <p:tgtEl>
                                          <p:spTgt spid="1028"/>
                                        </p:tgtEl>
                                      </p:cBhvr>
                                      <p:to x="100000" y="100000"/>
                                    </p:animScale>
                                    <p:animScale>
                                      <p:cBhvr>
                                        <p:cTn id="97" dur="26">
                                          <p:stCondLst>
                                            <p:cond delay="1312"/>
                                          </p:stCondLst>
                                        </p:cTn>
                                        <p:tgtEl>
                                          <p:spTgt spid="1028"/>
                                        </p:tgtEl>
                                      </p:cBhvr>
                                      <p:to x="100000" y="80000"/>
                                    </p:animScale>
                                    <p:animScale>
                                      <p:cBhvr>
                                        <p:cTn id="98" dur="166" decel="50000">
                                          <p:stCondLst>
                                            <p:cond delay="1338"/>
                                          </p:stCondLst>
                                        </p:cTn>
                                        <p:tgtEl>
                                          <p:spTgt spid="1028"/>
                                        </p:tgtEl>
                                      </p:cBhvr>
                                      <p:to x="100000" y="100000"/>
                                    </p:animScale>
                                    <p:animScale>
                                      <p:cBhvr>
                                        <p:cTn id="99" dur="26">
                                          <p:stCondLst>
                                            <p:cond delay="1642"/>
                                          </p:stCondLst>
                                        </p:cTn>
                                        <p:tgtEl>
                                          <p:spTgt spid="1028"/>
                                        </p:tgtEl>
                                      </p:cBhvr>
                                      <p:to x="100000" y="90000"/>
                                    </p:animScale>
                                    <p:animScale>
                                      <p:cBhvr>
                                        <p:cTn id="100" dur="166" decel="50000">
                                          <p:stCondLst>
                                            <p:cond delay="1668"/>
                                          </p:stCondLst>
                                        </p:cTn>
                                        <p:tgtEl>
                                          <p:spTgt spid="1028"/>
                                        </p:tgtEl>
                                      </p:cBhvr>
                                      <p:to x="100000" y="100000"/>
                                    </p:animScale>
                                    <p:animScale>
                                      <p:cBhvr>
                                        <p:cTn id="101" dur="26">
                                          <p:stCondLst>
                                            <p:cond delay="1808"/>
                                          </p:stCondLst>
                                        </p:cTn>
                                        <p:tgtEl>
                                          <p:spTgt spid="1028"/>
                                        </p:tgtEl>
                                      </p:cBhvr>
                                      <p:to x="100000" y="95000"/>
                                    </p:animScale>
                                    <p:animScale>
                                      <p:cBhvr>
                                        <p:cTn id="102" dur="166" decel="50000">
                                          <p:stCondLst>
                                            <p:cond delay="1834"/>
                                          </p:stCondLst>
                                        </p:cTn>
                                        <p:tgtEl>
                                          <p:spTgt spid="1028"/>
                                        </p:tgtEl>
                                      </p:cBhvr>
                                      <p:to x="100000" y="100000"/>
                                    </p:animScale>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1030"/>
                                        </p:tgtEl>
                                        <p:attrNameLst>
                                          <p:attrName>style.visibility</p:attrName>
                                        </p:attrNameLst>
                                      </p:cBhvr>
                                      <p:to>
                                        <p:strVal val="visible"/>
                                      </p:to>
                                    </p:set>
                                    <p:animEffect transition="in" filter="barn(inVertical)">
                                      <p:cBhvr>
                                        <p:cTn id="115" dur="500"/>
                                        <p:tgtEl>
                                          <p:spTgt spid="1030"/>
                                        </p:tgtEl>
                                      </p:cBhvr>
                                    </p:animEffec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P spid="6" grpId="0"/>
      <p:bldP spid="8" grpId="0"/>
      <p:bldP spid="10"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Belgium</a:t>
            </a:r>
            <a:endParaRPr lang="en-US" dirty="0"/>
          </a:p>
        </p:txBody>
      </p:sp>
      <p:pic>
        <p:nvPicPr>
          <p:cNvPr id="4" name="Content Placeholder 3" descr="belgium-flag.jpg"/>
          <p:cNvPicPr>
            <a:picLocks noGrp="1" noChangeAspect="1"/>
          </p:cNvPicPr>
          <p:nvPr>
            <p:ph idx="1"/>
          </p:nvPr>
        </p:nvPicPr>
        <p:blipFill>
          <a:blip r:embed="rId2" cstate="print"/>
          <a:stretch>
            <a:fillRect/>
          </a:stretch>
        </p:blipFill>
        <p:spPr>
          <a:xfrm>
            <a:off x="1203676" y="1600200"/>
            <a:ext cx="6736647" cy="45307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smtClean="0"/>
              <a:t>Weather</a:t>
            </a:r>
            <a:endParaRPr lang="en-US" dirty="0"/>
          </a:p>
        </p:txBody>
      </p:sp>
      <p:sp>
        <p:nvSpPr>
          <p:cNvPr id="48131" name="Rectangle 3"/>
          <p:cNvSpPr>
            <a:spLocks noGrp="1" noChangeArrowheads="1"/>
          </p:cNvSpPr>
          <p:nvPr>
            <p:ph type="body" idx="1"/>
          </p:nvPr>
        </p:nvSpPr>
        <p:spPr>
          <a:xfrm>
            <a:off x="457200" y="1600201"/>
            <a:ext cx="8229600" cy="2362200"/>
          </a:xfrm>
        </p:spPr>
        <p:txBody>
          <a:bodyPr/>
          <a:lstStyle/>
          <a:p>
            <a:pPr eaLnBrk="1" hangingPunct="1">
              <a:lnSpc>
                <a:spcPct val="90000"/>
              </a:lnSpc>
              <a:defRPr/>
            </a:pPr>
            <a:r>
              <a:rPr lang="en-US" sz="2800" dirty="0" smtClean="0"/>
              <a:t>Average July high 71.  Average low 53. Average precipitation 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smtClean="0"/>
              <a:t>Class</a:t>
            </a:r>
            <a:endParaRPr lang="en-US" dirty="0"/>
          </a:p>
        </p:txBody>
      </p:sp>
      <p:sp>
        <p:nvSpPr>
          <p:cNvPr id="48131" name="Rectangle 3"/>
          <p:cNvSpPr>
            <a:spLocks noGrp="1" noChangeArrowheads="1"/>
          </p:cNvSpPr>
          <p:nvPr>
            <p:ph type="body" idx="1"/>
          </p:nvPr>
        </p:nvSpPr>
        <p:spPr>
          <a:xfrm>
            <a:off x="457200" y="1600200"/>
            <a:ext cx="8229600" cy="4343399"/>
          </a:xfrm>
        </p:spPr>
        <p:txBody>
          <a:bodyPr/>
          <a:lstStyle/>
          <a:p>
            <a:pPr eaLnBrk="1" hangingPunct="1">
              <a:lnSpc>
                <a:spcPct val="90000"/>
              </a:lnSpc>
              <a:defRPr/>
            </a:pPr>
            <a:r>
              <a:rPr lang="en-US" sz="2800" dirty="0" smtClean="0"/>
              <a:t>We will meet in a classroom MWF from 10:00 until around 12:30</a:t>
            </a:r>
          </a:p>
          <a:p>
            <a:pPr eaLnBrk="1" hangingPunct="1">
              <a:lnSpc>
                <a:spcPct val="90000"/>
              </a:lnSpc>
              <a:defRPr/>
            </a:pPr>
            <a:r>
              <a:rPr lang="en-US" sz="2800" dirty="0" smtClean="0"/>
              <a:t>Other days we will have group outings.</a:t>
            </a:r>
          </a:p>
          <a:p>
            <a:pPr eaLnBrk="1" hangingPunct="1">
              <a:lnSpc>
                <a:spcPct val="90000"/>
              </a:lnSpc>
              <a:defRPr/>
            </a:pPr>
            <a:r>
              <a:rPr lang="en-US" sz="2800" dirty="0" smtClean="0"/>
              <a:t>Most afternoons will be free, but some may have scheduled activities.</a:t>
            </a:r>
          </a:p>
          <a:p>
            <a:pPr eaLnBrk="1" hangingPunct="1">
              <a:lnSpc>
                <a:spcPct val="90000"/>
              </a:lnSpc>
              <a:defRPr/>
            </a:pPr>
            <a:r>
              <a:rPr lang="en-US" sz="2800" dirty="0" smtClean="0"/>
              <a:t>Other than the first weekend, you are free from 12:30 Friday until class starts on Monday.</a:t>
            </a:r>
            <a:endParaRPr lang="en-US" sz="2800" dirty="0" smtClean="0"/>
          </a:p>
        </p:txBody>
      </p:sp>
    </p:spTree>
    <p:extLst>
      <p:ext uri="{BB962C8B-B14F-4D97-AF65-F5344CB8AC3E}">
        <p14:creationId xmlns:p14="http://schemas.microsoft.com/office/powerpoint/2010/main" val="2117643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smtClean="0"/>
              <a:t>Clothes</a:t>
            </a:r>
            <a:endParaRPr lang="en-US" dirty="0"/>
          </a:p>
        </p:txBody>
      </p:sp>
      <p:sp>
        <p:nvSpPr>
          <p:cNvPr id="48131" name="Rectangle 3"/>
          <p:cNvSpPr>
            <a:spLocks noGrp="1" noChangeArrowheads="1"/>
          </p:cNvSpPr>
          <p:nvPr>
            <p:ph type="body" idx="1"/>
          </p:nvPr>
        </p:nvSpPr>
        <p:spPr>
          <a:xfrm>
            <a:off x="304800" y="1600200"/>
            <a:ext cx="8382000" cy="4800599"/>
          </a:xfrm>
        </p:spPr>
        <p:txBody>
          <a:bodyPr/>
          <a:lstStyle/>
          <a:p>
            <a:pPr eaLnBrk="1" hangingPunct="1">
              <a:lnSpc>
                <a:spcPct val="90000"/>
              </a:lnSpc>
              <a:defRPr/>
            </a:pPr>
            <a:r>
              <a:rPr lang="en-US" sz="2800" dirty="0" smtClean="0"/>
              <a:t>Bring warm weather clothes</a:t>
            </a:r>
          </a:p>
          <a:p>
            <a:pPr eaLnBrk="1" hangingPunct="1">
              <a:lnSpc>
                <a:spcPct val="90000"/>
              </a:lnSpc>
              <a:defRPr/>
            </a:pPr>
            <a:r>
              <a:rPr lang="en-US" sz="2800" dirty="0" smtClean="0"/>
              <a:t>Bring cool weather clothes</a:t>
            </a:r>
          </a:p>
          <a:p>
            <a:pPr eaLnBrk="1" hangingPunct="1">
              <a:lnSpc>
                <a:spcPct val="90000"/>
              </a:lnSpc>
              <a:defRPr/>
            </a:pPr>
            <a:r>
              <a:rPr lang="en-US" sz="2800" dirty="0" smtClean="0"/>
              <a:t>Bring comfortable walking shoes</a:t>
            </a:r>
          </a:p>
          <a:p>
            <a:pPr eaLnBrk="1" hangingPunct="1">
              <a:lnSpc>
                <a:spcPct val="90000"/>
              </a:lnSpc>
              <a:defRPr/>
            </a:pPr>
            <a:r>
              <a:rPr lang="en-US" sz="2800" dirty="0" smtClean="0"/>
              <a:t>Bring leather dressy shoes (they dress to go out)</a:t>
            </a:r>
          </a:p>
          <a:p>
            <a:pPr eaLnBrk="1" hangingPunct="1">
              <a:lnSpc>
                <a:spcPct val="90000"/>
              </a:lnSpc>
              <a:defRPr/>
            </a:pPr>
            <a:r>
              <a:rPr lang="en-US" sz="2800" dirty="0" smtClean="0"/>
              <a:t>Professional (business casual) clothes (flower auction, EC)</a:t>
            </a:r>
          </a:p>
          <a:p>
            <a:pPr eaLnBrk="1" hangingPunct="1">
              <a:lnSpc>
                <a:spcPct val="90000"/>
              </a:lnSpc>
              <a:defRPr/>
            </a:pPr>
            <a:r>
              <a:rPr lang="en-US" sz="2800" dirty="0" smtClean="0"/>
              <a:t>Classroom dress be comfortable.</a:t>
            </a:r>
          </a:p>
          <a:p>
            <a:pPr eaLnBrk="1" hangingPunct="1">
              <a:lnSpc>
                <a:spcPct val="90000"/>
              </a:lnSpc>
              <a:defRPr/>
            </a:pPr>
            <a:r>
              <a:rPr lang="en-US" sz="2800" dirty="0" smtClean="0"/>
              <a:t>Going out clothes.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Toiletries</a:t>
            </a:r>
            <a:endParaRPr lang="en-US" dirty="0"/>
          </a:p>
        </p:txBody>
      </p:sp>
      <p:sp>
        <p:nvSpPr>
          <p:cNvPr id="3" name="Content Placeholder 2"/>
          <p:cNvSpPr>
            <a:spLocks noGrp="1"/>
          </p:cNvSpPr>
          <p:nvPr>
            <p:ph idx="1"/>
          </p:nvPr>
        </p:nvSpPr>
        <p:spPr/>
        <p:txBody>
          <a:bodyPr/>
          <a:lstStyle/>
          <a:p>
            <a:r>
              <a:rPr lang="en-US" dirty="0" smtClean="0"/>
              <a:t>Coordinate with your roommate</a:t>
            </a:r>
          </a:p>
          <a:p>
            <a:pPr lvl="1"/>
            <a:r>
              <a:rPr lang="en-US" dirty="0" smtClean="0"/>
              <a:t>Hair dryers (may want to buy there)</a:t>
            </a:r>
          </a:p>
          <a:p>
            <a:pPr lvl="1"/>
            <a:r>
              <a:rPr lang="en-US" dirty="0" smtClean="0"/>
              <a:t>Hot irons (may want to buy there)</a:t>
            </a:r>
          </a:p>
          <a:p>
            <a:pPr lvl="1"/>
            <a:r>
              <a:rPr lang="en-US" dirty="0" smtClean="0"/>
              <a:t>240 not 110</a:t>
            </a:r>
          </a:p>
          <a:p>
            <a:pPr lvl="2"/>
            <a:r>
              <a:rPr lang="en-US" dirty="0" smtClean="0"/>
              <a:t>Takes hairdryer longer to heat if using a converter – often burn out.</a:t>
            </a:r>
          </a:p>
          <a:p>
            <a:r>
              <a:rPr lang="en-US" dirty="0" smtClean="0"/>
              <a:t>Prescription drugs</a:t>
            </a:r>
          </a:p>
          <a:p>
            <a:pPr lvl="1"/>
            <a:r>
              <a:rPr lang="en-US" dirty="0" smtClean="0"/>
              <a:t>Carry on in original container</a:t>
            </a:r>
          </a:p>
          <a:p>
            <a:pPr lvl="1"/>
            <a:r>
              <a:rPr lang="en-US" dirty="0" smtClean="0"/>
              <a:t>Bring enough for the entire trip</a:t>
            </a:r>
            <a:endParaRPr lang="en-US" dirty="0"/>
          </a:p>
        </p:txBody>
      </p:sp>
    </p:spTree>
    <p:extLst>
      <p:ext uri="{BB962C8B-B14F-4D97-AF65-F5344CB8AC3E}">
        <p14:creationId xmlns:p14="http://schemas.microsoft.com/office/powerpoint/2010/main" val="3848063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a:t>
            </a: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ATM is the cheapest way to get money</a:t>
            </a:r>
          </a:p>
          <a:p>
            <a:r>
              <a:rPr lang="en-US" dirty="0" smtClean="0"/>
              <a:t>Traveler’s checks are a pain and are costly</a:t>
            </a:r>
          </a:p>
          <a:p>
            <a:r>
              <a:rPr lang="en-US" dirty="0" smtClean="0"/>
              <a:t>Exchanging cash is costly</a:t>
            </a:r>
          </a:p>
          <a:p>
            <a:r>
              <a:rPr lang="en-US" dirty="0" smtClean="0"/>
              <a:t>Contact your bank and credit card providers to let them know you will be traveling – ask for chip and pin </a:t>
            </a:r>
          </a:p>
          <a:p>
            <a:r>
              <a:rPr lang="en-US" dirty="0" smtClean="0"/>
              <a:t>4-digit pin for ATM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Phones</a:t>
            </a:r>
            <a:endParaRPr lang="en-US" dirty="0"/>
          </a:p>
        </p:txBody>
      </p:sp>
      <p:sp>
        <p:nvSpPr>
          <p:cNvPr id="3" name="Content Placeholder 2"/>
          <p:cNvSpPr>
            <a:spLocks noGrp="1"/>
          </p:cNvSpPr>
          <p:nvPr>
            <p:ph idx="1"/>
          </p:nvPr>
        </p:nvSpPr>
        <p:spPr/>
        <p:txBody>
          <a:bodyPr/>
          <a:lstStyle/>
          <a:p>
            <a:r>
              <a:rPr lang="en-US" dirty="0" smtClean="0"/>
              <a:t>You may buy a phone or a sim card there</a:t>
            </a:r>
          </a:p>
          <a:p>
            <a:r>
              <a:rPr lang="en-US" dirty="0" smtClean="0"/>
              <a:t>We would like you to have a phone with you, preferably with a local number</a:t>
            </a:r>
          </a:p>
          <a:p>
            <a:r>
              <a:rPr lang="en-US" dirty="0" smtClean="0"/>
              <a:t>US service is costly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lstStyle/>
          <a:p>
            <a:r>
              <a:rPr lang="en-US" sz="2400" dirty="0" smtClean="0">
                <a:effectLst/>
              </a:rPr>
              <a:t>We </a:t>
            </a:r>
            <a:r>
              <a:rPr lang="en-US" sz="2400" dirty="0">
                <a:effectLst/>
              </a:rPr>
              <a:t>expect students to participate in all program activities, assignments, and classes and to conduct themselves in an appropriate manner.  Should your behavior be deemed disruptive to the program, the directors reserve the right to dismiss you from both the program and the housing for the program and arrange for your immediate return to the US without refund.  Any additional costs associated with dismissal will be the responsibility of the student. </a:t>
            </a:r>
          </a:p>
          <a:p>
            <a:endParaRPr lang="en-US" dirty="0"/>
          </a:p>
        </p:txBody>
      </p:sp>
    </p:spTree>
    <p:extLst>
      <p:ext uri="{BB962C8B-B14F-4D97-AF65-F5344CB8AC3E}">
        <p14:creationId xmlns:p14="http://schemas.microsoft.com/office/powerpoint/2010/main" val="1215930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lstStyle/>
          <a:p>
            <a:r>
              <a:rPr lang="en-US" dirty="0" smtClean="0">
                <a:effectLst/>
              </a:rPr>
              <a:t>Be on time.</a:t>
            </a:r>
          </a:p>
          <a:p>
            <a:r>
              <a:rPr lang="en-US" dirty="0" smtClean="0">
                <a:effectLst/>
              </a:rPr>
              <a:t>Attend all functions.</a:t>
            </a:r>
          </a:p>
          <a:p>
            <a:pPr lvl="1"/>
            <a:r>
              <a:rPr lang="en-US" sz="3200" dirty="0" smtClean="0">
                <a:effectLst/>
              </a:rPr>
              <a:t>Sober</a:t>
            </a:r>
          </a:p>
          <a:p>
            <a:pPr lvl="1"/>
            <a:r>
              <a:rPr lang="en-US" sz="3200" dirty="0" smtClean="0">
                <a:effectLst/>
              </a:rPr>
              <a:t>Alert</a:t>
            </a:r>
          </a:p>
          <a:p>
            <a:r>
              <a:rPr lang="en-US" dirty="0" smtClean="0">
                <a:effectLst/>
              </a:rPr>
              <a:t>Respect neighbors</a:t>
            </a:r>
          </a:p>
          <a:p>
            <a:r>
              <a:rPr lang="en-US" dirty="0" smtClean="0">
                <a:effectLst/>
              </a:rPr>
              <a:t>Respect classmates</a:t>
            </a:r>
            <a:endParaRPr lang="en-US" dirty="0">
              <a:effectLst/>
            </a:endParaRPr>
          </a:p>
          <a:p>
            <a:endParaRPr lang="en-US" dirty="0"/>
          </a:p>
        </p:txBody>
      </p:sp>
    </p:spTree>
    <p:extLst>
      <p:ext uri="{BB962C8B-B14F-4D97-AF65-F5344CB8AC3E}">
        <p14:creationId xmlns:p14="http://schemas.microsoft.com/office/powerpoint/2010/main" val="3185393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Content Placeholder 2"/>
          <p:cNvSpPr>
            <a:spLocks noGrp="1"/>
          </p:cNvSpPr>
          <p:nvPr>
            <p:ph idx="1"/>
          </p:nvPr>
        </p:nvSpPr>
        <p:spPr/>
        <p:txBody>
          <a:bodyPr/>
          <a:lstStyle/>
          <a:p>
            <a:r>
              <a:rPr lang="en-US" dirty="0" smtClean="0">
                <a:effectLst/>
              </a:rPr>
              <a:t>You WILL be exposed to new customs</a:t>
            </a:r>
          </a:p>
          <a:p>
            <a:r>
              <a:rPr lang="en-US" dirty="0" smtClean="0">
                <a:effectLst/>
              </a:rPr>
              <a:t>Dutch are generally private people</a:t>
            </a:r>
          </a:p>
          <a:p>
            <a:r>
              <a:rPr lang="en-US" dirty="0" smtClean="0">
                <a:effectLst/>
              </a:rPr>
              <a:t>Dutch respect the right of others to make decisions</a:t>
            </a:r>
            <a:endParaRPr lang="en-US" dirty="0">
              <a:effectLst/>
            </a:endParaRPr>
          </a:p>
          <a:p>
            <a:endParaRPr lang="en-US" dirty="0"/>
          </a:p>
        </p:txBody>
      </p:sp>
    </p:spTree>
    <p:extLst>
      <p:ext uri="{BB962C8B-B14F-4D97-AF65-F5344CB8AC3E}">
        <p14:creationId xmlns:p14="http://schemas.microsoft.com/office/powerpoint/2010/main" val="400329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914400" y="82616"/>
            <a:ext cx="8229600" cy="1139825"/>
          </a:xfrm>
        </p:spPr>
        <p:txBody>
          <a:bodyPr/>
          <a:lstStyle/>
          <a:p>
            <a:pPr eaLnBrk="1" hangingPunct="1">
              <a:defRPr/>
            </a:pPr>
            <a:r>
              <a:rPr lang="en-US" dirty="0"/>
              <a:t>Participants</a:t>
            </a:r>
          </a:p>
        </p:txBody>
      </p:sp>
      <p:sp>
        <p:nvSpPr>
          <p:cNvPr id="29701" name="Rectangle 5"/>
          <p:cNvSpPr>
            <a:spLocks noGrp="1" noChangeArrowheads="1"/>
          </p:cNvSpPr>
          <p:nvPr>
            <p:ph type="body" sz="half" idx="1"/>
          </p:nvPr>
        </p:nvSpPr>
        <p:spPr>
          <a:xfrm>
            <a:off x="228600" y="1447800"/>
            <a:ext cx="4267200" cy="533400"/>
          </a:xfrm>
        </p:spPr>
        <p:txBody>
          <a:bodyPr/>
          <a:lstStyle/>
          <a:p>
            <a:pPr eaLnBrk="1" hangingPunct="1">
              <a:lnSpc>
                <a:spcPct val="90000"/>
              </a:lnSpc>
              <a:defRPr/>
            </a:pPr>
            <a:r>
              <a:rPr lang="en-US" dirty="0" smtClean="0"/>
              <a:t>Nate Askins</a:t>
            </a:r>
          </a:p>
        </p:txBody>
      </p:sp>
      <p:sp>
        <p:nvSpPr>
          <p:cNvPr id="6" name="Rectangle 5"/>
          <p:cNvSpPr txBox="1">
            <a:spLocks noChangeArrowheads="1"/>
          </p:cNvSpPr>
          <p:nvPr/>
        </p:nvSpPr>
        <p:spPr bwMode="auto">
          <a:xfrm>
            <a:off x="228600" y="1892254"/>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Susan </a:t>
            </a:r>
            <a:r>
              <a:rPr lang="en-US" dirty="0">
                <a:effectLst/>
              </a:rPr>
              <a:t>Breidenich</a:t>
            </a:r>
            <a:r>
              <a:rPr lang="en-US" dirty="0"/>
              <a:t> </a:t>
            </a:r>
            <a:endParaRPr lang="en-US" kern="0" dirty="0" smtClean="0"/>
          </a:p>
        </p:txBody>
      </p:sp>
      <p:sp>
        <p:nvSpPr>
          <p:cNvPr id="8" name="Rectangle 5"/>
          <p:cNvSpPr txBox="1">
            <a:spLocks noChangeArrowheads="1"/>
          </p:cNvSpPr>
          <p:nvPr/>
        </p:nvSpPr>
        <p:spPr bwMode="auto">
          <a:xfrm>
            <a:off x="228600" y="2336708"/>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Evan Brown</a:t>
            </a:r>
          </a:p>
        </p:txBody>
      </p:sp>
      <p:sp>
        <p:nvSpPr>
          <p:cNvPr id="10" name="Rectangle 5"/>
          <p:cNvSpPr txBox="1">
            <a:spLocks noChangeArrowheads="1"/>
          </p:cNvSpPr>
          <p:nvPr/>
        </p:nvSpPr>
        <p:spPr bwMode="auto">
          <a:xfrm>
            <a:off x="199757" y="2750947"/>
            <a:ext cx="3229243"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Daniel Castro</a:t>
            </a:r>
          </a:p>
          <a:p>
            <a:pPr eaLnBrk="1" hangingPunct="1">
              <a:lnSpc>
                <a:spcPct val="90000"/>
              </a:lnSpc>
              <a:defRPr/>
            </a:pPr>
            <a:endParaRPr lang="en-US" kern="0" dirty="0" smtClean="0"/>
          </a:p>
        </p:txBody>
      </p:sp>
      <p:sp>
        <p:nvSpPr>
          <p:cNvPr id="11" name="Rectangle 5"/>
          <p:cNvSpPr txBox="1">
            <a:spLocks noChangeArrowheads="1"/>
          </p:cNvSpPr>
          <p:nvPr/>
        </p:nvSpPr>
        <p:spPr bwMode="auto">
          <a:xfrm>
            <a:off x="190500" y="3258746"/>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Brad Chambers</a:t>
            </a:r>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2" name="Rectangle 5"/>
          <p:cNvSpPr txBox="1">
            <a:spLocks noChangeArrowheads="1"/>
          </p:cNvSpPr>
          <p:nvPr/>
        </p:nvSpPr>
        <p:spPr bwMode="auto">
          <a:xfrm>
            <a:off x="209550" y="3680105"/>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Hunter </a:t>
            </a:r>
            <a:r>
              <a:rPr lang="en-US" kern="0" dirty="0" err="1" smtClean="0"/>
              <a:t>Cullip</a:t>
            </a: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3" name="Rectangle 5"/>
          <p:cNvSpPr txBox="1">
            <a:spLocks noChangeArrowheads="1"/>
          </p:cNvSpPr>
          <p:nvPr/>
        </p:nvSpPr>
        <p:spPr bwMode="auto">
          <a:xfrm>
            <a:off x="225380" y="4124559"/>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Steven </a:t>
            </a:r>
            <a:r>
              <a:rPr lang="en-US" kern="0" dirty="0" err="1" smtClean="0"/>
              <a:t>Dossey</a:t>
            </a: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4" name="Rectangle 5"/>
          <p:cNvSpPr txBox="1">
            <a:spLocks noChangeArrowheads="1"/>
          </p:cNvSpPr>
          <p:nvPr/>
        </p:nvSpPr>
        <p:spPr bwMode="auto">
          <a:xfrm>
            <a:off x="219075" y="4536359"/>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Sam Higgs</a:t>
            </a:r>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5" name="Rectangle 5"/>
          <p:cNvSpPr txBox="1">
            <a:spLocks noChangeArrowheads="1"/>
          </p:cNvSpPr>
          <p:nvPr/>
        </p:nvSpPr>
        <p:spPr bwMode="auto">
          <a:xfrm>
            <a:off x="209550" y="4948159"/>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Drew </a:t>
            </a:r>
            <a:r>
              <a:rPr lang="en-US" kern="0" dirty="0" err="1" smtClean="0"/>
              <a:t>Hillebrand</a:t>
            </a: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6" name="Rectangle 5"/>
          <p:cNvSpPr txBox="1">
            <a:spLocks noChangeArrowheads="1"/>
          </p:cNvSpPr>
          <p:nvPr/>
        </p:nvSpPr>
        <p:spPr bwMode="auto">
          <a:xfrm>
            <a:off x="181377" y="5344934"/>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Seth Hulsey</a:t>
            </a:r>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7" name="Rectangle 5"/>
          <p:cNvSpPr txBox="1">
            <a:spLocks noChangeArrowheads="1"/>
          </p:cNvSpPr>
          <p:nvPr/>
        </p:nvSpPr>
        <p:spPr bwMode="auto">
          <a:xfrm>
            <a:off x="152400" y="5766495"/>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Sadie Lack</a:t>
            </a:r>
          </a:p>
          <a:p>
            <a:pPr eaLnBrk="1" hangingPunct="1">
              <a:lnSpc>
                <a:spcPct val="90000"/>
              </a:lnSpc>
              <a:defRPr/>
            </a:pPr>
            <a:endParaRPr lang="en-US" kern="0" dirty="0" smtClean="0"/>
          </a:p>
          <a:p>
            <a:pPr eaLnBrk="1" hangingPunct="1">
              <a:lnSpc>
                <a:spcPct val="90000"/>
              </a:lnSpc>
              <a:defRPr/>
            </a:pPr>
            <a:endParaRPr lang="en-US" kern="0" dirty="0" smtClean="0"/>
          </a:p>
          <a:p>
            <a:pPr eaLnBrk="1" hangingPunct="1">
              <a:lnSpc>
                <a:spcPct val="90000"/>
              </a:lnSpc>
              <a:defRPr/>
            </a:pPr>
            <a:endParaRPr lang="en-US" kern="0" dirty="0" smtClean="0"/>
          </a:p>
        </p:txBody>
      </p:sp>
      <p:sp>
        <p:nvSpPr>
          <p:cNvPr id="18" name="Rectangle 5"/>
          <p:cNvSpPr txBox="1">
            <a:spLocks noChangeArrowheads="1"/>
          </p:cNvSpPr>
          <p:nvPr/>
        </p:nvSpPr>
        <p:spPr bwMode="auto">
          <a:xfrm>
            <a:off x="4766762" y="1873642"/>
            <a:ext cx="3680088" cy="5740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Sky(</a:t>
            </a:r>
            <a:r>
              <a:rPr lang="en-US" kern="0" dirty="0" err="1" smtClean="0"/>
              <a:t>ler</a:t>
            </a:r>
            <a:r>
              <a:rPr lang="en-US" kern="0" dirty="0" smtClean="0"/>
              <a:t>) Manning</a:t>
            </a:r>
          </a:p>
        </p:txBody>
      </p:sp>
      <p:sp>
        <p:nvSpPr>
          <p:cNvPr id="19" name="Rectangle 5"/>
          <p:cNvSpPr txBox="1">
            <a:spLocks noChangeArrowheads="1"/>
          </p:cNvSpPr>
          <p:nvPr/>
        </p:nvSpPr>
        <p:spPr bwMode="auto">
          <a:xfrm>
            <a:off x="4784569" y="1356229"/>
            <a:ext cx="3140231"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Hayley </a:t>
            </a:r>
            <a:r>
              <a:rPr lang="en-US" kern="0" dirty="0" err="1" smtClean="0"/>
              <a:t>Maciel</a:t>
            </a:r>
            <a:endParaRPr lang="en-US" kern="0" dirty="0" smtClean="0"/>
          </a:p>
        </p:txBody>
      </p:sp>
      <p:sp>
        <p:nvSpPr>
          <p:cNvPr id="20" name="Rectangle 5"/>
          <p:cNvSpPr txBox="1">
            <a:spLocks noChangeArrowheads="1"/>
          </p:cNvSpPr>
          <p:nvPr/>
        </p:nvSpPr>
        <p:spPr bwMode="auto">
          <a:xfrm>
            <a:off x="4801170" y="2699551"/>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Emily </a:t>
            </a:r>
            <a:r>
              <a:rPr lang="en-US" kern="0" dirty="0" err="1" smtClean="0"/>
              <a:t>Oney</a:t>
            </a:r>
            <a:endParaRPr lang="en-US" kern="0" dirty="0" smtClean="0"/>
          </a:p>
        </p:txBody>
      </p:sp>
      <p:sp>
        <p:nvSpPr>
          <p:cNvPr id="21" name="Rectangle 5"/>
          <p:cNvSpPr txBox="1">
            <a:spLocks noChangeArrowheads="1"/>
          </p:cNvSpPr>
          <p:nvPr/>
        </p:nvSpPr>
        <p:spPr bwMode="auto">
          <a:xfrm>
            <a:off x="4760421" y="3253676"/>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Mike </a:t>
            </a:r>
            <a:r>
              <a:rPr lang="en-US" kern="0" dirty="0" err="1" smtClean="0"/>
              <a:t>Ozden</a:t>
            </a:r>
            <a:endParaRPr lang="en-US" kern="0" dirty="0" smtClean="0"/>
          </a:p>
        </p:txBody>
      </p:sp>
      <p:sp>
        <p:nvSpPr>
          <p:cNvPr id="22" name="Rectangle 5"/>
          <p:cNvSpPr txBox="1">
            <a:spLocks noChangeArrowheads="1"/>
          </p:cNvSpPr>
          <p:nvPr/>
        </p:nvSpPr>
        <p:spPr bwMode="auto">
          <a:xfrm>
            <a:off x="4775983" y="3671576"/>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err="1" smtClean="0"/>
              <a:t>Siid</a:t>
            </a:r>
            <a:r>
              <a:rPr lang="en-US" kern="0" dirty="0" smtClean="0"/>
              <a:t> </a:t>
            </a:r>
            <a:r>
              <a:rPr lang="en-US" kern="0" dirty="0" smtClean="0"/>
              <a:t>Price</a:t>
            </a:r>
          </a:p>
        </p:txBody>
      </p:sp>
      <p:sp>
        <p:nvSpPr>
          <p:cNvPr id="23" name="Rectangle 5"/>
          <p:cNvSpPr txBox="1">
            <a:spLocks noChangeArrowheads="1"/>
          </p:cNvSpPr>
          <p:nvPr/>
        </p:nvSpPr>
        <p:spPr bwMode="auto">
          <a:xfrm>
            <a:off x="4769745" y="4094650"/>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Sarah </a:t>
            </a:r>
            <a:r>
              <a:rPr lang="en-US" kern="0" dirty="0" err="1" smtClean="0"/>
              <a:t>Sejdic</a:t>
            </a:r>
            <a:endParaRPr lang="en-US" kern="0" dirty="0" smtClean="0"/>
          </a:p>
        </p:txBody>
      </p:sp>
      <p:sp>
        <p:nvSpPr>
          <p:cNvPr id="24" name="Rectangle 5"/>
          <p:cNvSpPr txBox="1">
            <a:spLocks noChangeArrowheads="1"/>
          </p:cNvSpPr>
          <p:nvPr/>
        </p:nvSpPr>
        <p:spPr bwMode="auto">
          <a:xfrm>
            <a:off x="4752372" y="4557405"/>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Trinity </a:t>
            </a:r>
            <a:r>
              <a:rPr lang="en-US" kern="0" dirty="0" err="1" smtClean="0"/>
              <a:t>Vannoy</a:t>
            </a:r>
            <a:endParaRPr lang="en-US" kern="0" dirty="0" smtClean="0"/>
          </a:p>
        </p:txBody>
      </p:sp>
      <p:sp>
        <p:nvSpPr>
          <p:cNvPr id="25" name="Rectangle 5"/>
          <p:cNvSpPr txBox="1">
            <a:spLocks noChangeArrowheads="1"/>
          </p:cNvSpPr>
          <p:nvPr/>
        </p:nvSpPr>
        <p:spPr bwMode="auto">
          <a:xfrm>
            <a:off x="4719034" y="4923007"/>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Andrew Wall</a:t>
            </a:r>
          </a:p>
        </p:txBody>
      </p:sp>
      <p:sp>
        <p:nvSpPr>
          <p:cNvPr id="26" name="Rectangle 5"/>
          <p:cNvSpPr txBox="1">
            <a:spLocks noChangeArrowheads="1"/>
          </p:cNvSpPr>
          <p:nvPr/>
        </p:nvSpPr>
        <p:spPr bwMode="auto">
          <a:xfrm>
            <a:off x="4733690" y="5359356"/>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Rachel Wilkerson</a:t>
            </a:r>
          </a:p>
        </p:txBody>
      </p:sp>
      <p:sp>
        <p:nvSpPr>
          <p:cNvPr id="27" name="Rectangle 5"/>
          <p:cNvSpPr txBox="1">
            <a:spLocks noChangeArrowheads="1"/>
          </p:cNvSpPr>
          <p:nvPr/>
        </p:nvSpPr>
        <p:spPr bwMode="auto">
          <a:xfrm>
            <a:off x="4696496" y="5839944"/>
            <a:ext cx="4267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Quinten </a:t>
            </a:r>
            <a:r>
              <a:rPr lang="en-US" kern="0" dirty="0" smtClean="0"/>
              <a:t>Wright</a:t>
            </a:r>
          </a:p>
        </p:txBody>
      </p:sp>
      <p:sp>
        <p:nvSpPr>
          <p:cNvPr id="28" name="Rectangle 5"/>
          <p:cNvSpPr txBox="1">
            <a:spLocks noChangeArrowheads="1"/>
          </p:cNvSpPr>
          <p:nvPr/>
        </p:nvSpPr>
        <p:spPr bwMode="auto">
          <a:xfrm>
            <a:off x="4769745" y="2315303"/>
            <a:ext cx="3369923"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eaLnBrk="1" hangingPunct="1">
              <a:lnSpc>
                <a:spcPct val="90000"/>
              </a:lnSpc>
              <a:defRPr/>
            </a:pPr>
            <a:r>
              <a:rPr lang="en-US" kern="0" dirty="0" smtClean="0"/>
              <a:t>Franklin </a:t>
            </a:r>
            <a:r>
              <a:rPr lang="en-US" kern="0" dirty="0" smtClean="0"/>
              <a:t>Milam</a:t>
            </a:r>
            <a:endParaRPr lang="en-US" kern="0" dirty="0" smtClean="0"/>
          </a:p>
        </p:txBody>
      </p:sp>
      <p:pic>
        <p:nvPicPr>
          <p:cNvPr id="2050" name="Picture 2" descr="https://scontent-1.2914.fna.fbcdn.net/hphotos-xap1/v/t1.0-9/10456002_10202330862423513_8893368707132598848_n.jpg?oh=92d3cdb96f3e52551f5a9a3a4bd20e2f&amp;oe=55AB13C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01" y="2079307"/>
            <a:ext cx="4205420" cy="42054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1.2914.fna.fbcdn.net/hphotos-xfp1/v/t1.0-9/10482055_10153615358945961_1738812024141260563_n.jpg?oh=f665b22b06c2c197df24380945c493e8&amp;oe=55BB33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20" y="570562"/>
            <a:ext cx="4563590" cy="45635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s://scontent-1.2914.fna.fbcdn.net/hprofile-xaf1/v/t1.0-1/10805710_770711652964670_7554965949265984702_n.jpg?oh=fd9bc3063e2e663b429f32c8385e48ab&amp;oe=55945221"/>
          <p:cNvPicPr/>
          <p:nvPr/>
        </p:nvPicPr>
        <p:blipFill>
          <a:blip r:embed="rId4">
            <a:extLst>
              <a:ext uri="{28A0092B-C50C-407E-A947-70E740481C1C}">
                <a14:useLocalDpi xmlns:a14="http://schemas.microsoft.com/office/drawing/2010/main" val="0"/>
              </a:ext>
            </a:extLst>
          </a:blip>
          <a:srcRect/>
          <a:stretch>
            <a:fillRect/>
          </a:stretch>
        </p:blipFill>
        <p:spPr bwMode="auto">
          <a:xfrm>
            <a:off x="692038" y="1485671"/>
            <a:ext cx="3790950" cy="3790950"/>
          </a:xfrm>
          <a:prstGeom prst="rect">
            <a:avLst/>
          </a:prstGeom>
          <a:noFill/>
          <a:ln>
            <a:noFill/>
          </a:ln>
        </p:spPr>
      </p:pic>
      <p:pic>
        <p:nvPicPr>
          <p:cNvPr id="38" name="Picture 37" descr="https://scontent-1.2914.fna.fbcdn.net/hphotos-xap1/v/t1.0-9/68999_549682478378595_195026194_n.jpg?oh=ad8eac15a8556ad2a00535461377f42f&amp;oe=55966F71"/>
          <p:cNvPicPr/>
          <p:nvPr/>
        </p:nvPicPr>
        <p:blipFill>
          <a:blip r:embed="rId5">
            <a:extLst>
              <a:ext uri="{28A0092B-C50C-407E-A947-70E740481C1C}">
                <a14:useLocalDpi xmlns:a14="http://schemas.microsoft.com/office/drawing/2010/main" val="0"/>
              </a:ext>
            </a:extLst>
          </a:blip>
          <a:srcRect/>
          <a:stretch>
            <a:fillRect/>
          </a:stretch>
        </p:blipFill>
        <p:spPr bwMode="auto">
          <a:xfrm>
            <a:off x="749466" y="566068"/>
            <a:ext cx="3143885" cy="5589905"/>
          </a:xfrm>
          <a:prstGeom prst="rect">
            <a:avLst/>
          </a:prstGeom>
          <a:noFill/>
          <a:ln>
            <a:noFill/>
          </a:ln>
        </p:spPr>
      </p:pic>
      <p:pic>
        <p:nvPicPr>
          <p:cNvPr id="39" name="Picture 38" descr="https://scontent-1.2914.fna.fbcdn.net/hphotos-xpf1/v/t1.0-9/1526751_386253478188076_180997252_n.jpg?oh=ae2c2030746cabf084841a011ad2aa99&amp;oe=555D2384"/>
          <p:cNvPicPr/>
          <p:nvPr/>
        </p:nvPicPr>
        <p:blipFill>
          <a:blip r:embed="rId6">
            <a:extLst>
              <a:ext uri="{28A0092B-C50C-407E-A947-70E740481C1C}">
                <a14:useLocalDpi xmlns:a14="http://schemas.microsoft.com/office/drawing/2010/main" val="0"/>
              </a:ext>
            </a:extLst>
          </a:blip>
          <a:srcRect/>
          <a:stretch>
            <a:fillRect/>
          </a:stretch>
        </p:blipFill>
        <p:spPr bwMode="auto">
          <a:xfrm>
            <a:off x="697270" y="1663479"/>
            <a:ext cx="3856460" cy="3657397"/>
          </a:xfrm>
          <a:prstGeom prst="rect">
            <a:avLst/>
          </a:prstGeom>
          <a:noFill/>
          <a:ln>
            <a:noFill/>
          </a:ln>
        </p:spPr>
      </p:pic>
      <p:pic>
        <p:nvPicPr>
          <p:cNvPr id="40" name="Picture 39" descr="https://scontent-1.2914.fna.fbcdn.net/hphotos-xfp1/v/t1.0-9/1898236_10203334838951997_2105478590_n.jpg?oh=37bc83acba5f1f1a67631f66cd3f27d8&amp;oe=5550B56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868" y="1478664"/>
            <a:ext cx="3359150" cy="3355975"/>
          </a:xfrm>
          <a:prstGeom prst="rect">
            <a:avLst/>
          </a:prstGeom>
          <a:noFill/>
          <a:ln>
            <a:noFill/>
          </a:ln>
        </p:spPr>
      </p:pic>
      <p:pic>
        <p:nvPicPr>
          <p:cNvPr id="2054" name="Picture 6" descr="https://scontent-1.2914.fna.fbcdn.net/hphotos-xap1/v/t1.0-9/1521700_10153673858100137_621253418_n.jpg?oh=2e3bbcf00d229b7992289ec50535303e&amp;oe=55ABE2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48" y="845449"/>
            <a:ext cx="4578115" cy="45781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1.2914.fna.fbcdn.net/hphotos-xfa1/v/t1.0-9/11043161_900710033312488_7712172919550687662_n.jpg?oh=6940e62ca4314d68492f3b94f130baa2&amp;oe=5574F4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796" y="698291"/>
            <a:ext cx="4074747" cy="543299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https://scontent-1.2914.fna.fbcdn.net/hphotos-xfp1/v/t1.0-9/10906307_10202362473462870_7748209199833399640_n.jpg?oh=b5ca2ff257af94bcd3d0eba73f51c151&amp;oe=5552BE55"/>
          <p:cNvPicPr/>
          <p:nvPr/>
        </p:nvPicPr>
        <p:blipFill>
          <a:blip r:embed="rId10">
            <a:extLst>
              <a:ext uri="{28A0092B-C50C-407E-A947-70E740481C1C}">
                <a14:useLocalDpi xmlns:a14="http://schemas.microsoft.com/office/drawing/2010/main" val="0"/>
              </a:ext>
            </a:extLst>
          </a:blip>
          <a:srcRect/>
          <a:stretch>
            <a:fillRect/>
          </a:stretch>
        </p:blipFill>
        <p:spPr bwMode="auto">
          <a:xfrm>
            <a:off x="786571" y="1472476"/>
            <a:ext cx="3781425" cy="3781425"/>
          </a:xfrm>
          <a:prstGeom prst="rect">
            <a:avLst/>
          </a:prstGeom>
          <a:noFill/>
          <a:ln>
            <a:noFill/>
          </a:ln>
        </p:spPr>
      </p:pic>
      <p:pic>
        <p:nvPicPr>
          <p:cNvPr id="2058" name="Picture 10" descr="https://scontent-1.2914.fna.fbcdn.net/hprofile-xap1/t31.0-1/c282.0.960.960/p960x960/10506738_10150004552801856_220367501106153455_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222441"/>
            <a:ext cx="4325879" cy="4325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content-1.2914.fna.fbcdn.net/hphotos-ash2/v/t1.0-9/941928_10151425597047444_801245833_n.jpg?oh=343ca4c257ac8c0228933e681b65be9a&amp;oe=55B9DEA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35" y="2079306"/>
            <a:ext cx="4649013" cy="333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5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125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 calcmode="lin" valueType="num">
                                      <p:cBhvr additive="base">
                                        <p:cTn id="57" dur="500" fill="hold"/>
                                        <p:tgtEl>
                                          <p:spTgt spid="1026"/>
                                        </p:tgtEl>
                                        <p:attrNameLst>
                                          <p:attrName>ppt_x</p:attrName>
                                        </p:attrNameLst>
                                      </p:cBhvr>
                                      <p:tavLst>
                                        <p:tav tm="0">
                                          <p:val>
                                            <p:strVal val="0-#ppt_w/2"/>
                                          </p:val>
                                        </p:tav>
                                        <p:tav tm="100000">
                                          <p:val>
                                            <p:strVal val="#ppt_x"/>
                                          </p:val>
                                        </p:tav>
                                      </p:tavLst>
                                    </p:anim>
                                    <p:anim calcmode="lin" valueType="num">
                                      <p:cBhvr additive="base">
                                        <p:cTn id="58" dur="500" fill="hold"/>
                                        <p:tgtEl>
                                          <p:spTgt spid="102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randombar(horizontal)">
                                      <p:cBhvr>
                                        <p:cTn id="67"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054"/>
                                        </p:tgtEl>
                                        <p:attrNameLst>
                                          <p:attrName>style.visibility</p:attrName>
                                        </p:attrNameLst>
                                      </p:cBhvr>
                                      <p:to>
                                        <p:strVal val="visible"/>
                                      </p:to>
                                    </p:set>
                                    <p:anim calcmode="lin" valueType="num">
                                      <p:cBhvr>
                                        <p:cTn id="76" dur="500" fill="hold"/>
                                        <p:tgtEl>
                                          <p:spTgt spid="2054"/>
                                        </p:tgtEl>
                                        <p:attrNameLst>
                                          <p:attrName>ppt_w</p:attrName>
                                        </p:attrNameLst>
                                      </p:cBhvr>
                                      <p:tavLst>
                                        <p:tav tm="0">
                                          <p:val>
                                            <p:fltVal val="0"/>
                                          </p:val>
                                        </p:tav>
                                        <p:tav tm="100000">
                                          <p:val>
                                            <p:strVal val="#ppt_w"/>
                                          </p:val>
                                        </p:tav>
                                      </p:tavLst>
                                    </p:anim>
                                    <p:anim calcmode="lin" valueType="num">
                                      <p:cBhvr>
                                        <p:cTn id="77" dur="500" fill="hold"/>
                                        <p:tgtEl>
                                          <p:spTgt spid="2054"/>
                                        </p:tgtEl>
                                        <p:attrNameLst>
                                          <p:attrName>ppt_h</p:attrName>
                                        </p:attrNameLst>
                                      </p:cBhvr>
                                      <p:tavLst>
                                        <p:tav tm="0">
                                          <p:val>
                                            <p:fltVal val="0"/>
                                          </p:val>
                                        </p:tav>
                                        <p:tav tm="100000">
                                          <p:val>
                                            <p:strVal val="#ppt_h"/>
                                          </p:val>
                                        </p:tav>
                                      </p:tavLst>
                                    </p:anim>
                                    <p:animEffect transition="in" filter="fade">
                                      <p:cBhvr>
                                        <p:cTn id="78" dur="500"/>
                                        <p:tgtEl>
                                          <p:spTgt spid="2054"/>
                                        </p:tgtEl>
                                      </p:cBhvr>
                                    </p:animEffect>
                                  </p:childTnLst>
                                  <p:subTnLst>
                                    <p:set>
                                      <p:cBhvr override="childStyle">
                                        <p:cTn dur="1" fill="hold" display="0" masterRel="nextClick" afterEffect="1"/>
                                        <p:tgtEl>
                                          <p:spTgt spid="2054"/>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056"/>
                                        </p:tgtEl>
                                        <p:attrNameLst>
                                          <p:attrName>style.visibility</p:attrName>
                                        </p:attrNameLst>
                                      </p:cBhvr>
                                      <p:to>
                                        <p:strVal val="visible"/>
                                      </p:to>
                                    </p:set>
                                    <p:animEffect transition="in" filter="circle(in)">
                                      <p:cBhvr>
                                        <p:cTn id="87" dur="2000"/>
                                        <p:tgtEl>
                                          <p:spTgt spid="2056"/>
                                        </p:tgtEl>
                                      </p:cBhvr>
                                    </p:animEffect>
                                  </p:childTnLst>
                                  <p:subTnLst>
                                    <p:set>
                                      <p:cBhvr override="childStyle">
                                        <p:cTn dur="1" fill="hold" display="0" masterRel="nextClick" afterEffect="1"/>
                                        <p:tgtEl>
                                          <p:spTgt spid="2056"/>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2058"/>
                                        </p:tgtEl>
                                        <p:attrNameLst>
                                          <p:attrName>style.visibility</p:attrName>
                                        </p:attrNameLst>
                                      </p:cBhvr>
                                      <p:to>
                                        <p:strVal val="visible"/>
                                      </p:to>
                                    </p:set>
                                    <p:animEffect transition="in" filter="circle(in)">
                                      <p:cBhvr>
                                        <p:cTn id="10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0" grpId="0" build="p"/>
      <p:bldP spid="21" grpId="0" build="p"/>
      <p:bldP spid="22" grpId="0" build="p"/>
      <p:bldP spid="23" grpId="0" build="p"/>
      <p:bldP spid="24" grpId="0" build="p"/>
      <p:bldP spid="25" grpId="0" build="p"/>
      <p:bldP spid="26" grpId="0" build="p"/>
      <p:bldP spid="27" grpId="0" build="p"/>
      <p:bldP spid="2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a:t>
            </a:r>
            <a:endParaRPr lang="en-US" dirty="0"/>
          </a:p>
        </p:txBody>
      </p:sp>
      <p:sp>
        <p:nvSpPr>
          <p:cNvPr id="3" name="Content Placeholder 2"/>
          <p:cNvSpPr>
            <a:spLocks noGrp="1"/>
          </p:cNvSpPr>
          <p:nvPr>
            <p:ph idx="1"/>
          </p:nvPr>
        </p:nvSpPr>
        <p:spPr/>
        <p:txBody>
          <a:bodyPr/>
          <a:lstStyle/>
          <a:p>
            <a:r>
              <a:rPr lang="en-US" sz="2800" dirty="0" smtClean="0">
                <a:effectLst/>
              </a:rPr>
              <a:t>Street </a:t>
            </a:r>
            <a:r>
              <a:rPr lang="en-US" sz="2800" dirty="0">
                <a:effectLst/>
              </a:rPr>
              <a:t>drugs are often adulterated (and potentially dangerous) or bunk.</a:t>
            </a:r>
          </a:p>
          <a:p>
            <a:r>
              <a:rPr lang="en-US" sz="2800" dirty="0" smtClean="0">
                <a:effectLst/>
              </a:rPr>
              <a:t>Marijuana </a:t>
            </a:r>
            <a:r>
              <a:rPr lang="en-US" sz="2800" dirty="0">
                <a:effectLst/>
              </a:rPr>
              <a:t>in the Netherlands is often significantly more potent than </a:t>
            </a:r>
            <a:r>
              <a:rPr lang="en-US" sz="2800" dirty="0" smtClean="0">
                <a:effectLst/>
              </a:rPr>
              <a:t>strains that </a:t>
            </a:r>
            <a:r>
              <a:rPr lang="en-US" sz="2800" dirty="0">
                <a:effectLst/>
              </a:rPr>
              <a:t>are found in the US, and this higher potency may cause users to experience negative effects.</a:t>
            </a:r>
          </a:p>
          <a:p>
            <a:r>
              <a:rPr lang="en-US" sz="2800" dirty="0" smtClean="0">
                <a:effectLst/>
              </a:rPr>
              <a:t>Significant </a:t>
            </a:r>
            <a:r>
              <a:rPr lang="en-US" sz="2800" dirty="0">
                <a:effectLst/>
              </a:rPr>
              <a:t>penalties are associated with the use, purchase, and possession of drugs other than cannabis.</a:t>
            </a:r>
          </a:p>
        </p:txBody>
      </p:sp>
    </p:spTree>
    <p:extLst>
      <p:ext uri="{BB962C8B-B14F-4D97-AF65-F5344CB8AC3E}">
        <p14:creationId xmlns:p14="http://schemas.microsoft.com/office/powerpoint/2010/main" val="1268486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Customs</a:t>
            </a:r>
            <a:endParaRPr lang="en-US" dirty="0"/>
          </a:p>
        </p:txBody>
      </p:sp>
      <p:sp>
        <p:nvSpPr>
          <p:cNvPr id="3" name="Content Placeholder 2"/>
          <p:cNvSpPr>
            <a:spLocks noGrp="1"/>
          </p:cNvSpPr>
          <p:nvPr>
            <p:ph idx="1"/>
          </p:nvPr>
        </p:nvSpPr>
        <p:spPr/>
        <p:txBody>
          <a:bodyPr/>
          <a:lstStyle/>
          <a:p>
            <a:r>
              <a:rPr lang="en-US" dirty="0" smtClean="0"/>
              <a:t>Language</a:t>
            </a:r>
          </a:p>
          <a:p>
            <a:pPr lvl="1"/>
            <a:r>
              <a:rPr lang="en-US" dirty="0" smtClean="0"/>
              <a:t>Learn some Dutch phrases</a:t>
            </a:r>
          </a:p>
          <a:p>
            <a:pPr lvl="1"/>
            <a:r>
              <a:rPr lang="en-US" dirty="0" smtClean="0"/>
              <a:t>Most people understand English</a:t>
            </a:r>
          </a:p>
          <a:p>
            <a:pPr lvl="2"/>
            <a:r>
              <a:rPr lang="en-US" dirty="0" smtClean="0"/>
              <a:t>Be careful what you say</a:t>
            </a:r>
          </a:p>
          <a:p>
            <a:pPr lvl="2"/>
            <a:endParaRPr lang="en-US" dirty="0"/>
          </a:p>
        </p:txBody>
      </p:sp>
    </p:spTree>
    <p:extLst>
      <p:ext uri="{BB962C8B-B14F-4D97-AF65-F5344CB8AC3E}">
        <p14:creationId xmlns:p14="http://schemas.microsoft.com/office/powerpoint/2010/main" val="2188332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Customs</a:t>
            </a:r>
            <a:endParaRPr lang="en-US" dirty="0"/>
          </a:p>
        </p:txBody>
      </p:sp>
      <p:sp>
        <p:nvSpPr>
          <p:cNvPr id="3" name="Content Placeholder 2"/>
          <p:cNvSpPr>
            <a:spLocks noGrp="1"/>
          </p:cNvSpPr>
          <p:nvPr>
            <p:ph idx="1"/>
          </p:nvPr>
        </p:nvSpPr>
        <p:spPr/>
        <p:txBody>
          <a:bodyPr/>
          <a:lstStyle/>
          <a:p>
            <a:r>
              <a:rPr lang="en-US" dirty="0" smtClean="0"/>
              <a:t>Shopping</a:t>
            </a:r>
          </a:p>
          <a:p>
            <a:pPr lvl="1"/>
            <a:r>
              <a:rPr lang="en-US" dirty="0" smtClean="0"/>
              <a:t>VAT (value added tax) is included in the price of goods</a:t>
            </a:r>
          </a:p>
          <a:p>
            <a:pPr lvl="1"/>
            <a:r>
              <a:rPr lang="en-US" dirty="0" smtClean="0"/>
              <a:t>Groceries and other stores MAY charge you for bags.</a:t>
            </a:r>
          </a:p>
          <a:p>
            <a:pPr lvl="2"/>
            <a:r>
              <a:rPr lang="en-US" dirty="0" smtClean="0"/>
              <a:t>You may want to pack a reusable shopping bag</a:t>
            </a:r>
          </a:p>
          <a:p>
            <a:pPr lvl="2"/>
            <a:endParaRPr lang="en-US" dirty="0"/>
          </a:p>
        </p:txBody>
      </p:sp>
    </p:spTree>
    <p:extLst>
      <p:ext uri="{BB962C8B-B14F-4D97-AF65-F5344CB8AC3E}">
        <p14:creationId xmlns:p14="http://schemas.microsoft.com/office/powerpoint/2010/main" val="611474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Customs</a:t>
            </a:r>
            <a:endParaRPr lang="en-US" dirty="0"/>
          </a:p>
        </p:txBody>
      </p:sp>
      <p:sp>
        <p:nvSpPr>
          <p:cNvPr id="3" name="Content Placeholder 2"/>
          <p:cNvSpPr>
            <a:spLocks noGrp="1"/>
          </p:cNvSpPr>
          <p:nvPr>
            <p:ph idx="1"/>
          </p:nvPr>
        </p:nvSpPr>
        <p:spPr/>
        <p:txBody>
          <a:bodyPr/>
          <a:lstStyle/>
          <a:p>
            <a:r>
              <a:rPr lang="en-US" dirty="0" smtClean="0"/>
              <a:t>Dining</a:t>
            </a:r>
          </a:p>
          <a:p>
            <a:pPr lvl="1"/>
            <a:r>
              <a:rPr lang="en-US" dirty="0" smtClean="0"/>
              <a:t>Dining is an experience in Europe</a:t>
            </a:r>
          </a:p>
          <a:p>
            <a:pPr lvl="1"/>
            <a:r>
              <a:rPr lang="en-US" dirty="0" smtClean="0"/>
              <a:t>Servers generally </a:t>
            </a:r>
            <a:r>
              <a:rPr lang="en-US" dirty="0"/>
              <a:t>will not check with your table </a:t>
            </a:r>
            <a:r>
              <a:rPr lang="en-US" dirty="0" smtClean="0"/>
              <a:t>and will not bring your bill until you ask</a:t>
            </a:r>
          </a:p>
          <a:p>
            <a:pPr lvl="1"/>
            <a:r>
              <a:rPr lang="en-US" dirty="0" smtClean="0"/>
              <a:t>NO FREE REFILLS</a:t>
            </a:r>
          </a:p>
          <a:p>
            <a:pPr lvl="2"/>
            <a:r>
              <a:rPr lang="en-US" dirty="0" smtClean="0"/>
              <a:t>Water and ketchup may cost</a:t>
            </a:r>
          </a:p>
          <a:p>
            <a:pPr lvl="2"/>
            <a:r>
              <a:rPr lang="en-US" dirty="0" smtClean="0"/>
              <a:t>Soft drinks may cost more than beer/wine</a:t>
            </a:r>
          </a:p>
          <a:p>
            <a:pPr lvl="1"/>
            <a:r>
              <a:rPr lang="en-US" dirty="0" smtClean="0"/>
              <a:t>KFC does not serve mashed potatoes</a:t>
            </a:r>
            <a:endParaRPr lang="en-US" dirty="0"/>
          </a:p>
        </p:txBody>
      </p:sp>
    </p:spTree>
    <p:extLst>
      <p:ext uri="{BB962C8B-B14F-4D97-AF65-F5344CB8AC3E}">
        <p14:creationId xmlns:p14="http://schemas.microsoft.com/office/powerpoint/2010/main" val="298452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What We Need From You</a:t>
            </a:r>
          </a:p>
        </p:txBody>
      </p:sp>
      <p:sp>
        <p:nvSpPr>
          <p:cNvPr id="48131" name="Rectangle 3"/>
          <p:cNvSpPr>
            <a:spLocks noGrp="1" noChangeArrowheads="1"/>
          </p:cNvSpPr>
          <p:nvPr>
            <p:ph type="body" idx="1"/>
          </p:nvPr>
        </p:nvSpPr>
        <p:spPr>
          <a:xfrm>
            <a:off x="457200" y="1600200"/>
            <a:ext cx="8229600" cy="5029199"/>
          </a:xfrm>
        </p:spPr>
        <p:txBody>
          <a:bodyPr/>
          <a:lstStyle/>
          <a:p>
            <a:pPr eaLnBrk="1" hangingPunct="1">
              <a:lnSpc>
                <a:spcPct val="90000"/>
              </a:lnSpc>
              <a:defRPr/>
            </a:pPr>
            <a:r>
              <a:rPr lang="en-US" sz="2800" dirty="0" smtClean="0"/>
              <a:t>Complete all forms with SAGL</a:t>
            </a:r>
            <a:endParaRPr lang="en-US" sz="2800" dirty="0"/>
          </a:p>
          <a:p>
            <a:pPr eaLnBrk="1" hangingPunct="1">
              <a:lnSpc>
                <a:spcPct val="90000"/>
              </a:lnSpc>
              <a:defRPr/>
            </a:pPr>
            <a:r>
              <a:rPr lang="en-US" sz="2800" dirty="0" smtClean="0"/>
              <a:t>Copies </a:t>
            </a:r>
            <a:r>
              <a:rPr lang="en-US" sz="2800" dirty="0"/>
              <a:t>of your passport (first page) to </a:t>
            </a:r>
            <a:r>
              <a:rPr lang="en-US" sz="2800" dirty="0" smtClean="0"/>
              <a:t>SAGL</a:t>
            </a:r>
          </a:p>
          <a:p>
            <a:pPr eaLnBrk="1" hangingPunct="1">
              <a:lnSpc>
                <a:spcPct val="90000"/>
              </a:lnSpc>
              <a:defRPr/>
            </a:pPr>
            <a:r>
              <a:rPr lang="en-US" sz="2800" dirty="0" smtClean="0"/>
              <a:t>Attend SAGL Faculty Led orientation</a:t>
            </a:r>
          </a:p>
          <a:p>
            <a:pPr lvl="1"/>
            <a:r>
              <a:rPr lang="en-US" dirty="0">
                <a:effectLst/>
              </a:rPr>
              <a:t>Tuesday, April </a:t>
            </a:r>
            <a:r>
              <a:rPr lang="en-US" dirty="0" smtClean="0">
                <a:effectLst/>
              </a:rPr>
              <a:t>21, 2:30-4:00</a:t>
            </a:r>
            <a:endParaRPr lang="en-US" dirty="0">
              <a:effectLst/>
            </a:endParaRPr>
          </a:p>
          <a:p>
            <a:pPr lvl="1"/>
            <a:r>
              <a:rPr lang="en-US" dirty="0">
                <a:effectLst/>
              </a:rPr>
              <a:t>Wednesday, April </a:t>
            </a:r>
            <a:r>
              <a:rPr lang="en-US" dirty="0" smtClean="0">
                <a:effectLst/>
              </a:rPr>
              <a:t>22, 4:30-6:00</a:t>
            </a:r>
          </a:p>
          <a:p>
            <a:pPr lvl="1"/>
            <a:r>
              <a:rPr lang="en-US" dirty="0" smtClean="0">
                <a:effectLst/>
              </a:rPr>
              <a:t>Thursday</a:t>
            </a:r>
            <a:r>
              <a:rPr lang="en-US" dirty="0">
                <a:effectLst/>
              </a:rPr>
              <a:t>, April 23rd, </a:t>
            </a:r>
            <a:r>
              <a:rPr lang="en-US" dirty="0" smtClean="0">
                <a:effectLst/>
              </a:rPr>
              <a:t>4:00-5:30 </a:t>
            </a:r>
            <a:r>
              <a:rPr lang="en-US" dirty="0">
                <a:effectLst/>
              </a:rPr>
              <a:t>PM </a:t>
            </a:r>
            <a:endParaRPr lang="en-US" dirty="0" smtClean="0">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a:t>What We Need From You</a:t>
            </a:r>
          </a:p>
        </p:txBody>
      </p:sp>
      <p:sp>
        <p:nvSpPr>
          <p:cNvPr id="48131" name="Rectangle 3"/>
          <p:cNvSpPr>
            <a:spLocks noGrp="1" noChangeArrowheads="1"/>
          </p:cNvSpPr>
          <p:nvPr>
            <p:ph type="body" idx="1"/>
          </p:nvPr>
        </p:nvSpPr>
        <p:spPr>
          <a:xfrm>
            <a:off x="457200" y="1600200"/>
            <a:ext cx="8229600" cy="5029199"/>
          </a:xfrm>
        </p:spPr>
        <p:txBody>
          <a:bodyPr/>
          <a:lstStyle/>
          <a:p>
            <a:pPr marL="57150" indent="0">
              <a:buNone/>
            </a:pPr>
            <a:r>
              <a:rPr lang="en-US" dirty="0" smtClean="0"/>
              <a:t>CHECK EMAIL REGULARLY.  </a:t>
            </a:r>
          </a:p>
          <a:p>
            <a:pPr marL="514350" indent="-457200"/>
            <a:r>
              <a:rPr lang="en-US" dirty="0" smtClean="0"/>
              <a:t>LOOK FOR EMAIL MESSAGES FROM PRUITT, MYERS, AND SAGL</a:t>
            </a:r>
          </a:p>
          <a:p>
            <a:pPr marL="514350" indent="-457200"/>
            <a:r>
              <a:rPr lang="en-US" dirty="0" smtClean="0"/>
              <a:t>Information will be posted on Blackboard</a:t>
            </a:r>
            <a:endParaRPr lang="en-US" dirty="0"/>
          </a:p>
        </p:txBody>
      </p:sp>
    </p:spTree>
    <p:extLst>
      <p:ext uri="{BB962C8B-B14F-4D97-AF65-F5344CB8AC3E}">
        <p14:creationId xmlns:p14="http://schemas.microsoft.com/office/powerpoint/2010/main" val="170088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t>What We Need From You</a:t>
            </a:r>
          </a:p>
        </p:txBody>
      </p:sp>
      <p:sp>
        <p:nvSpPr>
          <p:cNvPr id="57347" name="Rectangle 3"/>
          <p:cNvSpPr>
            <a:spLocks noGrp="1" noChangeArrowheads="1"/>
          </p:cNvSpPr>
          <p:nvPr>
            <p:ph type="body" idx="1"/>
          </p:nvPr>
        </p:nvSpPr>
        <p:spPr/>
        <p:txBody>
          <a:bodyPr/>
          <a:lstStyle/>
          <a:p>
            <a:pPr eaLnBrk="1" hangingPunct="1">
              <a:defRPr/>
            </a:pPr>
            <a:r>
              <a:rPr lang="en-US" sz="2800" dirty="0"/>
              <a:t>e-mail any special requests to </a:t>
            </a:r>
            <a:r>
              <a:rPr lang="en-US" sz="2800" dirty="0" smtClean="0"/>
              <a:t>Myers</a:t>
            </a:r>
            <a:endParaRPr lang="en-US" sz="2800" dirty="0"/>
          </a:p>
          <a:p>
            <a:pPr lvl="1" eaLnBrk="1" hangingPunct="1">
              <a:defRPr/>
            </a:pPr>
            <a:r>
              <a:rPr lang="en-US" sz="2400" dirty="0"/>
              <a:t>Seating</a:t>
            </a:r>
          </a:p>
          <a:p>
            <a:pPr lvl="1" eaLnBrk="1" hangingPunct="1">
              <a:defRPr/>
            </a:pPr>
            <a:r>
              <a:rPr lang="en-US" sz="2400" dirty="0"/>
              <a:t>Roommates</a:t>
            </a:r>
          </a:p>
          <a:p>
            <a:pPr lvl="1" eaLnBrk="1" hangingPunct="1">
              <a:defRPr/>
            </a:pPr>
            <a:r>
              <a:rPr lang="en-US" sz="2400" dirty="0"/>
              <a:t>Meals</a:t>
            </a:r>
          </a:p>
          <a:p>
            <a:pPr lvl="1" eaLnBrk="1" hangingPunct="1">
              <a:defRPr/>
            </a:pPr>
            <a:r>
              <a:rPr lang="en-US" sz="2400" dirty="0"/>
              <a:t>Change in schedule</a:t>
            </a:r>
          </a:p>
          <a:p>
            <a:pPr eaLnBrk="1" hangingPunct="1">
              <a:defRPr/>
            </a:pPr>
            <a:r>
              <a:rPr lang="en-US" sz="2800" dirty="0"/>
              <a:t>Summer information</a:t>
            </a:r>
          </a:p>
          <a:p>
            <a:pPr lvl="1" eaLnBrk="1" hangingPunct="1">
              <a:defRPr/>
            </a:pPr>
            <a:r>
              <a:rPr lang="en-US" sz="2400" dirty="0"/>
              <a:t>e-mail</a:t>
            </a:r>
          </a:p>
          <a:p>
            <a:pPr lvl="1" eaLnBrk="1" hangingPunct="1">
              <a:defRPr/>
            </a:pPr>
            <a:r>
              <a:rPr lang="en-US" sz="2400" dirty="0"/>
              <a:t>Phone</a:t>
            </a:r>
          </a:p>
          <a:p>
            <a:pPr lvl="1" eaLnBrk="1" hangingPunct="1">
              <a:defRPr/>
            </a:pPr>
            <a:r>
              <a:rPr lang="en-US" sz="2400" dirty="0"/>
              <a:t>Cell phone (in the car on your way to the airport)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lag_art_flag_of_amsterdam-1331px.png"/>
          <p:cNvPicPr>
            <a:picLocks noGrp="1" noChangeAspect="1"/>
          </p:cNvPicPr>
          <p:nvPr>
            <p:ph idx="1"/>
          </p:nvPr>
        </p:nvPicPr>
        <p:blipFill>
          <a:blip r:embed="rId2" cstate="print"/>
          <a:stretch>
            <a:fillRect/>
          </a:stretch>
        </p:blipFill>
        <p:spPr>
          <a:xfrm>
            <a:off x="1676400" y="1905000"/>
            <a:ext cx="6019869" cy="40117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4000" dirty="0" smtClean="0"/>
              <a:t>Travel</a:t>
            </a:r>
            <a:endParaRPr lang="en-US" sz="4000" dirty="0"/>
          </a:p>
        </p:txBody>
      </p:sp>
      <p:sp>
        <p:nvSpPr>
          <p:cNvPr id="3174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dirty="0" smtClean="0"/>
              <a:t>United Airlines</a:t>
            </a:r>
          </a:p>
          <a:p>
            <a:pPr eaLnBrk="1" hangingPunct="1">
              <a:lnSpc>
                <a:spcPct val="80000"/>
              </a:lnSpc>
              <a:defRPr/>
            </a:pPr>
            <a:r>
              <a:rPr lang="en-US" sz="2800" dirty="0" smtClean="0"/>
              <a:t>Frequent Flier Programs</a:t>
            </a:r>
          </a:p>
          <a:p>
            <a:pPr lvl="1" eaLnBrk="1" hangingPunct="1">
              <a:lnSpc>
                <a:spcPct val="80000"/>
              </a:lnSpc>
              <a:defRPr/>
            </a:pPr>
            <a:endParaRPr lang="en-US" sz="2400" dirty="0" smtClean="0"/>
          </a:p>
          <a:p>
            <a:pPr eaLnBrk="1" hangingPunct="1">
              <a:lnSpc>
                <a:spcPct val="80000"/>
              </a:lnSpc>
              <a:defRPr/>
            </a:pPr>
            <a:r>
              <a:rPr lang="en-US" dirty="0" smtClean="0">
                <a:hlinkClick r:id="rId2"/>
              </a:rPr>
              <a:t>www.united.com</a:t>
            </a:r>
            <a:endParaRPr lang="en-US" dirty="0" smtClean="0"/>
          </a:p>
          <a:p>
            <a:pPr lvl="1" eaLnBrk="1" hangingPunct="1">
              <a:lnSpc>
                <a:spcPct val="80000"/>
              </a:lnSpc>
              <a:defRPr/>
            </a:pPr>
            <a:r>
              <a:rPr lang="en-US" dirty="0" smtClean="0"/>
              <a:t>Aircraft </a:t>
            </a:r>
          </a:p>
          <a:p>
            <a:pPr lvl="2" eaLnBrk="1" hangingPunct="1">
              <a:lnSpc>
                <a:spcPct val="80000"/>
              </a:lnSpc>
              <a:defRPr/>
            </a:pPr>
            <a:r>
              <a:rPr lang="en-US" dirty="0" smtClean="0"/>
              <a:t>Nashville-DC  </a:t>
            </a:r>
            <a:r>
              <a:rPr lang="en-US" dirty="0" err="1" smtClean="0"/>
              <a:t>EMB</a:t>
            </a:r>
            <a:r>
              <a:rPr lang="en-US" dirty="0"/>
              <a:t> </a:t>
            </a:r>
            <a:r>
              <a:rPr lang="en-US" dirty="0" smtClean="0"/>
              <a:t>145; DC-Amsterdam 767-300</a:t>
            </a:r>
          </a:p>
          <a:p>
            <a:pPr lvl="2" eaLnBrk="1" hangingPunct="1">
              <a:lnSpc>
                <a:spcPct val="80000"/>
              </a:lnSpc>
              <a:defRPr/>
            </a:pPr>
            <a:r>
              <a:rPr lang="en-US" dirty="0" smtClean="0"/>
              <a:t>Amsterdam - Houston  777 200; Houston – Nashville  </a:t>
            </a:r>
            <a:r>
              <a:rPr lang="en-US" dirty="0" err="1" smtClean="0"/>
              <a:t>CRJ</a:t>
            </a:r>
            <a:r>
              <a:rPr lang="en-US" dirty="0" smtClean="0"/>
              <a:t> 700</a:t>
            </a:r>
            <a:endParaRPr lang="en-US" dirty="0" smtClean="0"/>
          </a:p>
          <a:p>
            <a:pPr eaLnBrk="1" hangingPunct="1">
              <a:lnSpc>
                <a:spcPct val="80000"/>
              </a:lnSpc>
              <a:defRPr/>
            </a:pPr>
            <a:endParaRPr lang="en-US" dirty="0" smtClean="0"/>
          </a:p>
          <a:p>
            <a:pPr eaLnBrk="1" hangingPunct="1">
              <a:lnSpc>
                <a:spcPct val="80000"/>
              </a:lnSpc>
              <a:defRPr/>
            </a:pPr>
            <a:endParaRPr lang="en-US" dirty="0" smtClean="0"/>
          </a:p>
          <a:p>
            <a:pPr eaLnBrk="1" hangingPunct="1">
              <a:lnSpc>
                <a:spcPct val="80000"/>
              </a:lnSpc>
              <a:defRPr/>
            </a:pPr>
            <a:endParaRPr lang="en-US" dirty="0"/>
          </a:p>
          <a:p>
            <a:pPr eaLnBrk="1" hangingPunct="1">
              <a:lnSpc>
                <a:spcPct val="80000"/>
              </a:lnSpc>
              <a:buFont typeface="Wingdings" pitchFamily="2" charset="2"/>
              <a:buNone/>
              <a:defRPr/>
            </a:pPr>
            <a:r>
              <a:rPr lang="en-US" sz="2800" dirty="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4000" dirty="0"/>
              <a:t>Travel</a:t>
            </a:r>
            <a:br>
              <a:rPr lang="en-US" sz="4000" dirty="0"/>
            </a:br>
            <a:r>
              <a:rPr lang="en-US" sz="4000" dirty="0" smtClean="0"/>
              <a:t>Wednesday, </a:t>
            </a:r>
            <a:r>
              <a:rPr lang="en-US" sz="4000" dirty="0"/>
              <a:t>July </a:t>
            </a:r>
            <a:r>
              <a:rPr lang="en-US" sz="4000" dirty="0" smtClean="0"/>
              <a:t>15</a:t>
            </a:r>
            <a:endParaRPr lang="en-US" sz="4000" dirty="0"/>
          </a:p>
        </p:txBody>
      </p:sp>
      <p:sp>
        <p:nvSpPr>
          <p:cNvPr id="31747" name="Rectangle 3"/>
          <p:cNvSpPr>
            <a:spLocks noGrp="1" noChangeArrowheads="1"/>
          </p:cNvSpPr>
          <p:nvPr>
            <p:ph type="body" idx="1"/>
          </p:nvPr>
        </p:nvSpPr>
        <p:spPr>
          <a:xfrm>
            <a:off x="457200" y="1600200"/>
            <a:ext cx="8229600" cy="4800600"/>
          </a:xfrm>
        </p:spPr>
        <p:txBody>
          <a:bodyPr/>
          <a:lstStyle/>
          <a:p>
            <a:pPr eaLnBrk="1" hangingPunct="1">
              <a:lnSpc>
                <a:spcPct val="80000"/>
              </a:lnSpc>
              <a:buFont typeface="Wingdings" pitchFamily="2" charset="2"/>
              <a:buNone/>
              <a:defRPr/>
            </a:pPr>
            <a:r>
              <a:rPr lang="en-US" sz="2800" dirty="0"/>
              <a:t>Nashville– </a:t>
            </a:r>
            <a:r>
              <a:rPr lang="en-US" sz="2800" dirty="0" smtClean="0"/>
              <a:t>Washington, DC UA 3400</a:t>
            </a:r>
            <a:endParaRPr lang="en-US" sz="2800" dirty="0"/>
          </a:p>
          <a:p>
            <a:pPr eaLnBrk="1" hangingPunct="1">
              <a:lnSpc>
                <a:spcPct val="80000"/>
              </a:lnSpc>
              <a:defRPr/>
            </a:pPr>
            <a:r>
              <a:rPr lang="en-US" sz="2800" dirty="0" smtClean="0"/>
              <a:t>1:10 </a:t>
            </a:r>
            <a:r>
              <a:rPr lang="en-US" sz="2800" dirty="0"/>
              <a:t>p.m. – </a:t>
            </a:r>
            <a:r>
              <a:rPr lang="en-US" sz="2800" dirty="0" smtClean="0"/>
              <a:t>3:56 </a:t>
            </a:r>
            <a:r>
              <a:rPr lang="en-US" sz="2800" dirty="0"/>
              <a:t>p.m. </a:t>
            </a:r>
            <a:endParaRPr lang="en-US" sz="2800" dirty="0" smtClean="0"/>
          </a:p>
          <a:p>
            <a:pPr eaLnBrk="1" hangingPunct="1">
              <a:lnSpc>
                <a:spcPct val="80000"/>
              </a:lnSpc>
              <a:defRPr/>
            </a:pPr>
            <a:r>
              <a:rPr lang="en-US" sz="2800" dirty="0" smtClean="0"/>
              <a:t>BE AT AIRPORT NO LATER THAN 10:30</a:t>
            </a:r>
          </a:p>
          <a:p>
            <a:pPr eaLnBrk="1" hangingPunct="1">
              <a:lnSpc>
                <a:spcPct val="80000"/>
              </a:lnSpc>
              <a:defRPr/>
            </a:pPr>
            <a:r>
              <a:rPr lang="en-US" sz="2800" dirty="0" smtClean="0"/>
              <a:t>Wait at benches across from United</a:t>
            </a:r>
          </a:p>
          <a:p>
            <a:pPr eaLnBrk="1" hangingPunct="1">
              <a:lnSpc>
                <a:spcPct val="80000"/>
              </a:lnSpc>
              <a:defRPr/>
            </a:pPr>
            <a:r>
              <a:rPr lang="en-US" sz="2800" dirty="0" smtClean="0"/>
              <a:t>HAVE YOUR PASSPORT ON YOU</a:t>
            </a:r>
          </a:p>
          <a:p>
            <a:pPr eaLnBrk="1" hangingPunct="1">
              <a:lnSpc>
                <a:spcPct val="80000"/>
              </a:lnSpc>
              <a:defRPr/>
            </a:pPr>
            <a:r>
              <a:rPr lang="en-US" sz="2800" dirty="0" smtClean="0"/>
              <a:t>Dr. Pruitt will check you in as a group</a:t>
            </a:r>
          </a:p>
          <a:p>
            <a:pPr marL="0" indent="0" eaLnBrk="1" hangingPunct="1">
              <a:lnSpc>
                <a:spcPct val="80000"/>
              </a:lnSpc>
              <a:buNone/>
              <a:defRPr/>
            </a:pPr>
            <a:endParaRPr lang="en-US" sz="2800" dirty="0" smtClean="0"/>
          </a:p>
          <a:p>
            <a:pPr>
              <a:lnSpc>
                <a:spcPct val="90000"/>
              </a:lnSpc>
              <a:buNone/>
              <a:defRPr/>
            </a:pPr>
            <a:r>
              <a:rPr lang="en-US" sz="2800" dirty="0"/>
              <a:t>Washington, DC - Amsterdam UA 946</a:t>
            </a:r>
          </a:p>
          <a:p>
            <a:pPr>
              <a:defRPr/>
            </a:pPr>
            <a:r>
              <a:rPr lang="en-US" sz="2800" dirty="0" smtClean="0"/>
              <a:t>5:20 </a:t>
            </a:r>
            <a:r>
              <a:rPr lang="en-US" sz="2800" dirty="0"/>
              <a:t>p.m. – 7:15 a.m. </a:t>
            </a:r>
            <a:r>
              <a:rPr lang="en-US" sz="2800" dirty="0" smtClean="0"/>
              <a:t>Thursday</a:t>
            </a:r>
          </a:p>
          <a:p>
            <a:pPr lvl="1">
              <a:defRPr/>
            </a:pPr>
            <a:r>
              <a:rPr lang="en-US" sz="2400" dirty="0" smtClean="0"/>
              <a:t>The plane will leave without you</a:t>
            </a:r>
          </a:p>
          <a:p>
            <a:pPr>
              <a:defRPr/>
            </a:pPr>
            <a:r>
              <a:rPr lang="en-US" sz="2800" dirty="0" smtClean="0"/>
              <a:t>Customs and Immigration</a:t>
            </a:r>
            <a:endParaRPr lang="en-US" sz="2800" dirty="0"/>
          </a:p>
          <a:p>
            <a:pPr eaLnBrk="1" hangingPunct="1">
              <a:lnSpc>
                <a:spcPct val="80000"/>
              </a:lnSpc>
              <a:buFont typeface="Wingdings" pitchFamily="2" charset="2"/>
              <a:buNone/>
              <a:defRPr/>
            </a:pPr>
            <a:r>
              <a:rPr lang="en-US" sz="2800" dirty="0"/>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4000" dirty="0"/>
              <a:t>Travel</a:t>
            </a:r>
            <a:br>
              <a:rPr lang="en-US" sz="4000" dirty="0"/>
            </a:br>
            <a:r>
              <a:rPr lang="en-US" sz="4000" dirty="0" smtClean="0"/>
              <a:t>Thursday July 16</a:t>
            </a:r>
            <a:endParaRPr lang="en-US" sz="4000" dirty="0"/>
          </a:p>
        </p:txBody>
      </p:sp>
      <p:sp>
        <p:nvSpPr>
          <p:cNvPr id="3174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dirty="0" smtClean="0"/>
              <a:t>Arrive Amsterdam Schiphol Airport</a:t>
            </a:r>
          </a:p>
          <a:p>
            <a:pPr eaLnBrk="1" hangingPunct="1">
              <a:lnSpc>
                <a:spcPct val="80000"/>
              </a:lnSpc>
              <a:defRPr/>
            </a:pPr>
            <a:r>
              <a:rPr lang="en-US" sz="2800" dirty="0" smtClean="0"/>
              <a:t>DO NOT LEAVE YOUR BAGS IN CUSTOMS</a:t>
            </a:r>
          </a:p>
          <a:p>
            <a:pPr marL="0" indent="0" eaLnBrk="1" hangingPunct="1">
              <a:lnSpc>
                <a:spcPct val="80000"/>
              </a:lnSpc>
              <a:buNone/>
              <a:defRPr/>
            </a:pPr>
            <a:endParaRPr lang="en-US" sz="2800" dirty="0"/>
          </a:p>
          <a:p>
            <a:pPr marL="0" indent="0" eaLnBrk="1" hangingPunct="1">
              <a:lnSpc>
                <a:spcPct val="80000"/>
              </a:lnSpc>
              <a:buNone/>
              <a:defRPr/>
            </a:pPr>
            <a:r>
              <a:rPr lang="en-US" sz="2800" dirty="0" smtClean="0"/>
              <a:t>Gather</a:t>
            </a:r>
          </a:p>
          <a:p>
            <a:pPr eaLnBrk="1" hangingPunct="1">
              <a:lnSpc>
                <a:spcPct val="80000"/>
              </a:lnSpc>
              <a:defRPr/>
            </a:pPr>
            <a:r>
              <a:rPr lang="en-US" sz="2800" dirty="0" smtClean="0"/>
              <a:t>Toilets</a:t>
            </a:r>
          </a:p>
          <a:p>
            <a:pPr eaLnBrk="1" hangingPunct="1">
              <a:lnSpc>
                <a:spcPct val="80000"/>
              </a:lnSpc>
              <a:defRPr/>
            </a:pPr>
            <a:r>
              <a:rPr lang="en-US" sz="2800" dirty="0" smtClean="0"/>
              <a:t>ATM</a:t>
            </a:r>
          </a:p>
          <a:p>
            <a:pPr eaLnBrk="1" hangingPunct="1">
              <a:lnSpc>
                <a:spcPct val="80000"/>
              </a:lnSpc>
              <a:defRPr/>
            </a:pPr>
            <a:r>
              <a:rPr lang="en-US" sz="2800" dirty="0" smtClean="0"/>
              <a:t>Snack</a:t>
            </a:r>
          </a:p>
          <a:p>
            <a:pPr eaLnBrk="1" hangingPunct="1">
              <a:lnSpc>
                <a:spcPct val="80000"/>
              </a:lnSpc>
              <a:defRPr/>
            </a:pPr>
            <a:r>
              <a:rPr lang="en-US" sz="2800" dirty="0" smtClean="0"/>
              <a:t>Receive transportation pass, train ticket</a:t>
            </a:r>
          </a:p>
          <a:p>
            <a:pPr marL="0" indent="0" eaLnBrk="1" hangingPunct="1">
              <a:lnSpc>
                <a:spcPct val="80000"/>
              </a:lnSpc>
              <a:buNone/>
              <a:defRPr/>
            </a:pPr>
            <a:endParaRPr lang="en-US" sz="2800" dirty="0" smtClean="0"/>
          </a:p>
          <a:p>
            <a:pPr eaLnBrk="1" hangingPunct="1">
              <a:lnSpc>
                <a:spcPct val="80000"/>
              </a:lnSpc>
              <a:defRPr/>
            </a:pPr>
            <a:r>
              <a:rPr lang="en-US" sz="2800" dirty="0" smtClean="0"/>
              <a:t>Train to Centraal Station</a:t>
            </a:r>
            <a:endParaRPr lang="en-US" sz="2800" dirty="0"/>
          </a:p>
        </p:txBody>
      </p:sp>
    </p:spTree>
    <p:extLst>
      <p:ext uri="{BB962C8B-B14F-4D97-AF65-F5344CB8AC3E}">
        <p14:creationId xmlns:p14="http://schemas.microsoft.com/office/powerpoint/2010/main" val="38887429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4000" dirty="0"/>
              <a:t>Travel</a:t>
            </a:r>
            <a:br>
              <a:rPr lang="en-US" sz="4000" dirty="0"/>
            </a:br>
            <a:r>
              <a:rPr lang="en-US" sz="4000" dirty="0"/>
              <a:t>Friday, August 7</a:t>
            </a:r>
          </a:p>
        </p:txBody>
      </p:sp>
      <p:sp>
        <p:nvSpPr>
          <p:cNvPr id="34819" name="Rectangle 3"/>
          <p:cNvSpPr>
            <a:spLocks noGrp="1" noChangeArrowheads="1"/>
          </p:cNvSpPr>
          <p:nvPr>
            <p:ph type="body" idx="1"/>
          </p:nvPr>
        </p:nvSpPr>
        <p:spPr>
          <a:xfrm>
            <a:off x="457200" y="1600200"/>
            <a:ext cx="8229600" cy="5029200"/>
          </a:xfrm>
        </p:spPr>
        <p:txBody>
          <a:bodyPr/>
          <a:lstStyle/>
          <a:p>
            <a:pPr eaLnBrk="1" hangingPunct="1">
              <a:lnSpc>
                <a:spcPct val="90000"/>
              </a:lnSpc>
              <a:buFont typeface="Wingdings" pitchFamily="2" charset="2"/>
              <a:buNone/>
              <a:defRPr/>
            </a:pPr>
            <a:r>
              <a:rPr lang="en-US" sz="2800" dirty="0"/>
              <a:t>Amsterdam – </a:t>
            </a:r>
            <a:r>
              <a:rPr lang="en-US" sz="2800" dirty="0" err="1" smtClean="0"/>
              <a:t>IAH</a:t>
            </a:r>
            <a:r>
              <a:rPr lang="en-US" sz="2800" dirty="0" smtClean="0"/>
              <a:t> UA 595</a:t>
            </a:r>
            <a:endParaRPr lang="en-US" sz="2800" dirty="0"/>
          </a:p>
          <a:p>
            <a:pPr eaLnBrk="1" hangingPunct="1">
              <a:lnSpc>
                <a:spcPct val="90000"/>
              </a:lnSpc>
              <a:defRPr/>
            </a:pPr>
            <a:r>
              <a:rPr lang="en-US" sz="2800" dirty="0" smtClean="0"/>
              <a:t>11:10 a.m. – 2:25 p.m. </a:t>
            </a:r>
          </a:p>
          <a:p>
            <a:pPr eaLnBrk="1" hangingPunct="1">
              <a:lnSpc>
                <a:spcPct val="90000"/>
              </a:lnSpc>
              <a:defRPr/>
            </a:pPr>
            <a:r>
              <a:rPr lang="en-US" sz="2800" dirty="0" smtClean="0"/>
              <a:t>Customs and Immigration</a:t>
            </a:r>
            <a:endParaRPr lang="en-US" sz="2800" dirty="0"/>
          </a:p>
          <a:p>
            <a:pPr eaLnBrk="1" hangingPunct="1">
              <a:lnSpc>
                <a:spcPct val="90000"/>
              </a:lnSpc>
              <a:buFont typeface="Wingdings" pitchFamily="2" charset="2"/>
              <a:buNone/>
              <a:defRPr/>
            </a:pPr>
            <a:r>
              <a:rPr lang="en-US" sz="2800" dirty="0" err="1" smtClean="0"/>
              <a:t>IAH</a:t>
            </a:r>
            <a:r>
              <a:rPr lang="en-US" sz="2800" dirty="0" smtClean="0"/>
              <a:t> – Nashville UA 5169</a:t>
            </a:r>
            <a:endParaRPr lang="en-US" sz="2800" dirty="0"/>
          </a:p>
          <a:p>
            <a:pPr eaLnBrk="1" hangingPunct="1">
              <a:lnSpc>
                <a:spcPct val="90000"/>
              </a:lnSpc>
              <a:defRPr/>
            </a:pPr>
            <a:r>
              <a:rPr lang="en-US" sz="2800" dirty="0" smtClean="0"/>
              <a:t>7:05 p.m</a:t>
            </a:r>
            <a:r>
              <a:rPr lang="en-US" sz="2800" dirty="0"/>
              <a:t>. – </a:t>
            </a:r>
            <a:r>
              <a:rPr lang="en-US" sz="2800" dirty="0" smtClean="0"/>
              <a:t>8:57 p.m</a:t>
            </a:r>
            <a:r>
              <a:rPr lang="en-US" sz="2800" dirty="0"/>
              <a:t>. </a:t>
            </a:r>
          </a:p>
          <a:p>
            <a:pPr eaLnBrk="1" hangingPunct="1">
              <a:lnSpc>
                <a:spcPct val="90000"/>
              </a:lnSpc>
              <a:defRPr/>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t>Travel</a:t>
            </a:r>
          </a:p>
        </p:txBody>
      </p:sp>
      <p:sp>
        <p:nvSpPr>
          <p:cNvPr id="3584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dirty="0" smtClean="0"/>
              <a:t>Baggage</a:t>
            </a:r>
            <a:endParaRPr lang="en-US" sz="2800" dirty="0"/>
          </a:p>
          <a:p>
            <a:pPr eaLnBrk="1" hangingPunct="1">
              <a:lnSpc>
                <a:spcPct val="90000"/>
              </a:lnSpc>
              <a:defRPr/>
            </a:pPr>
            <a:r>
              <a:rPr lang="en-US" sz="2800" dirty="0" smtClean="0"/>
              <a:t>Check united.com</a:t>
            </a:r>
          </a:p>
          <a:p>
            <a:pPr eaLnBrk="1" hangingPunct="1">
              <a:lnSpc>
                <a:spcPct val="90000"/>
              </a:lnSpc>
              <a:defRPr/>
            </a:pPr>
            <a:r>
              <a:rPr lang="en-US" sz="2800" dirty="0" smtClean="0"/>
              <a:t>One checked bag</a:t>
            </a:r>
          </a:p>
          <a:p>
            <a:pPr eaLnBrk="1" hangingPunct="1">
              <a:lnSpc>
                <a:spcPct val="90000"/>
              </a:lnSpc>
              <a:defRPr/>
            </a:pPr>
            <a:r>
              <a:rPr lang="en-US" sz="2800" dirty="0" smtClean="0"/>
              <a:t>One carry on bag</a:t>
            </a:r>
          </a:p>
          <a:p>
            <a:pPr eaLnBrk="1" hangingPunct="1">
              <a:lnSpc>
                <a:spcPct val="90000"/>
              </a:lnSpc>
              <a:defRPr/>
            </a:pPr>
            <a:r>
              <a:rPr lang="en-US" sz="2800" dirty="0" smtClean="0"/>
              <a:t>One personal item</a:t>
            </a:r>
          </a:p>
          <a:p>
            <a:pPr marL="0" indent="0" eaLnBrk="1" hangingPunct="1">
              <a:lnSpc>
                <a:spcPct val="90000"/>
              </a:lnSpc>
              <a:buNone/>
              <a:defRPr/>
            </a:pPr>
            <a:r>
              <a:rPr lang="en-US" sz="2800" dirty="0" smtClean="0"/>
              <a:t>In flight</a:t>
            </a:r>
          </a:p>
          <a:p>
            <a:pPr eaLnBrk="1" hangingPunct="1">
              <a:lnSpc>
                <a:spcPct val="90000"/>
              </a:lnSpc>
              <a:defRPr/>
            </a:pPr>
            <a:r>
              <a:rPr lang="en-US" sz="2800" dirty="0" smtClean="0"/>
              <a:t>Personal video system</a:t>
            </a:r>
          </a:p>
          <a:p>
            <a:pPr eaLnBrk="1" hangingPunct="1">
              <a:lnSpc>
                <a:spcPct val="90000"/>
              </a:lnSpc>
              <a:defRPr/>
            </a:pPr>
            <a:r>
              <a:rPr lang="en-US" sz="2800" dirty="0" smtClean="0"/>
              <a:t>Meal</a:t>
            </a:r>
          </a:p>
          <a:p>
            <a:pPr eaLnBrk="1" hangingPunct="1">
              <a:lnSpc>
                <a:spcPct val="90000"/>
              </a:lnSpc>
              <a:defRPr/>
            </a:pPr>
            <a:r>
              <a:rPr lang="en-US" sz="2800" dirty="0" smtClean="0"/>
              <a:t>Snack</a:t>
            </a:r>
          </a:p>
          <a:p>
            <a:pPr eaLnBrk="1" hangingPunct="1">
              <a:lnSpc>
                <a:spcPct val="90000"/>
              </a:lnSpc>
              <a:defRPr/>
            </a:pPr>
            <a:endParaRPr lang="en-US" sz="2800" dirty="0"/>
          </a:p>
          <a:p>
            <a:pPr marL="0" indent="0" eaLnBrk="1" hangingPunct="1">
              <a:lnSpc>
                <a:spcPct val="90000"/>
              </a:lnSpc>
              <a:buNone/>
              <a:defRPr/>
            </a:pPr>
            <a:endParaRPr lang="en-US" sz="2800" dirty="0"/>
          </a:p>
        </p:txBody>
      </p:sp>
    </p:spTree>
    <p:extLst>
      <p:ext uri="{BB962C8B-B14F-4D97-AF65-F5344CB8AC3E}">
        <p14:creationId xmlns:p14="http://schemas.microsoft.com/office/powerpoint/2010/main" val="984256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t>Travel</a:t>
            </a:r>
          </a:p>
        </p:txBody>
      </p:sp>
      <p:sp>
        <p:nvSpPr>
          <p:cNvPr id="3584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dirty="0"/>
              <a:t>Seat Assignments</a:t>
            </a:r>
          </a:p>
          <a:p>
            <a:pPr eaLnBrk="1" hangingPunct="1">
              <a:lnSpc>
                <a:spcPct val="90000"/>
              </a:lnSpc>
              <a:defRPr/>
            </a:pPr>
            <a:r>
              <a:rPr lang="en-US" sz="2800" dirty="0"/>
              <a:t>Done in bulk</a:t>
            </a:r>
          </a:p>
          <a:p>
            <a:pPr eaLnBrk="1" hangingPunct="1">
              <a:lnSpc>
                <a:spcPct val="90000"/>
              </a:lnSpc>
              <a:defRPr/>
            </a:pPr>
            <a:r>
              <a:rPr lang="en-US" sz="2800" dirty="0" smtClean="0"/>
              <a:t>Special </a:t>
            </a:r>
            <a:r>
              <a:rPr lang="en-US" sz="2800" dirty="0"/>
              <a:t>requests</a:t>
            </a:r>
          </a:p>
          <a:p>
            <a:pPr lvl="1" eaLnBrk="1" hangingPunct="1">
              <a:lnSpc>
                <a:spcPct val="90000"/>
              </a:lnSpc>
              <a:defRPr/>
            </a:pPr>
            <a:r>
              <a:rPr lang="en-US" sz="2400" dirty="0"/>
              <a:t>Left handed persons on left aisle, window?</a:t>
            </a:r>
          </a:p>
          <a:p>
            <a:pPr lvl="1" eaLnBrk="1" hangingPunct="1">
              <a:lnSpc>
                <a:spcPct val="90000"/>
              </a:lnSpc>
              <a:defRPr/>
            </a:pPr>
            <a:r>
              <a:rPr lang="en-US" sz="2400" dirty="0"/>
              <a:t>Tall persons on aisle? </a:t>
            </a:r>
          </a:p>
          <a:p>
            <a:pPr lvl="1" eaLnBrk="1" hangingPunct="1">
              <a:lnSpc>
                <a:spcPct val="90000"/>
              </a:lnSpc>
              <a:defRPr/>
            </a:pPr>
            <a:r>
              <a:rPr lang="en-US" sz="2400" dirty="0"/>
              <a:t>Someone you want to sit beside (or NOT sit beside)</a:t>
            </a:r>
          </a:p>
          <a:p>
            <a:pPr eaLnBrk="1" hangingPunct="1">
              <a:lnSpc>
                <a:spcPct val="90000"/>
              </a:lnSpc>
              <a:defRPr/>
            </a:pPr>
            <a:r>
              <a:rPr lang="en-US" sz="2800" dirty="0" smtClean="0"/>
              <a:t>May be able to change after ticketing</a:t>
            </a:r>
          </a:p>
          <a:p>
            <a:pPr eaLnBrk="1" hangingPunct="1">
              <a:lnSpc>
                <a:spcPct val="90000"/>
              </a:lnSpc>
              <a:defRPr/>
            </a:pPr>
            <a:r>
              <a:rPr lang="en-US" sz="2800" dirty="0" smtClean="0"/>
              <a:t>Return later difference in fare (+possible $300 fee if changes made later).</a:t>
            </a:r>
            <a:endParaRPr lang="en-US" sz="2800" dirty="0"/>
          </a:p>
        </p:txBody>
      </p:sp>
    </p:spTree>
    <p:extLst>
      <p:ext uri="{BB962C8B-B14F-4D97-AF65-F5344CB8AC3E}">
        <p14:creationId xmlns:p14="http://schemas.microsoft.com/office/powerpoint/2010/main" val="350870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2655</TotalTime>
  <Words>1076</Words>
  <Application>Microsoft Office PowerPoint</Application>
  <PresentationFormat>On-screen Show (4:3)</PresentationFormat>
  <Paragraphs>239</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Verdana</vt:lpstr>
      <vt:lpstr>Wingdings</vt:lpstr>
      <vt:lpstr>Globe</vt:lpstr>
      <vt:lpstr>Amsterdam 2015</vt:lpstr>
      <vt:lpstr>Participants</vt:lpstr>
      <vt:lpstr>Participants</vt:lpstr>
      <vt:lpstr>Travel</vt:lpstr>
      <vt:lpstr>Travel Wednesday, July 15</vt:lpstr>
      <vt:lpstr>Travel Thursday July 16</vt:lpstr>
      <vt:lpstr>Travel Friday, August 7</vt:lpstr>
      <vt:lpstr>Travel</vt:lpstr>
      <vt:lpstr>Travel</vt:lpstr>
      <vt:lpstr>PowerPoint Presentation</vt:lpstr>
      <vt:lpstr>In Amsterdam Housing</vt:lpstr>
      <vt:lpstr>In Amsterdam Housing</vt:lpstr>
      <vt:lpstr>In Amsterdam Housing</vt:lpstr>
      <vt:lpstr>Laundry</vt:lpstr>
      <vt:lpstr>Amsterdam</vt:lpstr>
      <vt:lpstr>In Amsterdam Transportation</vt:lpstr>
      <vt:lpstr>Electricity</vt:lpstr>
      <vt:lpstr>PowerPoint Presentation</vt:lpstr>
      <vt:lpstr>The Netherlands</vt:lpstr>
      <vt:lpstr>Belgium</vt:lpstr>
      <vt:lpstr>Weather</vt:lpstr>
      <vt:lpstr>Class</vt:lpstr>
      <vt:lpstr>Clothes</vt:lpstr>
      <vt:lpstr>Toiletries</vt:lpstr>
      <vt:lpstr>Money</vt:lpstr>
      <vt:lpstr>Phones</vt:lpstr>
      <vt:lpstr>Behavior</vt:lpstr>
      <vt:lpstr>Behavior</vt:lpstr>
      <vt:lpstr>Behavior</vt:lpstr>
      <vt:lpstr>DRUGS</vt:lpstr>
      <vt:lpstr>Culture and Customs</vt:lpstr>
      <vt:lpstr>Culture and Customs</vt:lpstr>
      <vt:lpstr>Culture and Customs</vt:lpstr>
      <vt:lpstr>What We Need From You</vt:lpstr>
      <vt:lpstr>What We Need From You</vt:lpstr>
      <vt:lpstr>What We Need From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Amsterdam 2006</dc:title>
  <dc:creator>Dan Myers</dc:creator>
  <cp:lastModifiedBy>Dan</cp:lastModifiedBy>
  <cp:revision>101</cp:revision>
  <dcterms:created xsi:type="dcterms:W3CDTF">2006-05-01T15:32:58Z</dcterms:created>
  <dcterms:modified xsi:type="dcterms:W3CDTF">2015-03-27T02:24:27Z</dcterms:modified>
</cp:coreProperties>
</file>