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78" r:id="rId3"/>
    <p:sldId id="300" r:id="rId4"/>
    <p:sldId id="293" r:id="rId5"/>
    <p:sldId id="297" r:id="rId6"/>
    <p:sldId id="258" r:id="rId7"/>
    <p:sldId id="272" r:id="rId8"/>
    <p:sldId id="275" r:id="rId9"/>
    <p:sldId id="271" r:id="rId10"/>
    <p:sldId id="277" r:id="rId11"/>
    <p:sldId id="289" r:id="rId12"/>
    <p:sldId id="290" r:id="rId13"/>
    <p:sldId id="291" r:id="rId14"/>
    <p:sldId id="285" r:id="rId15"/>
    <p:sldId id="282" r:id="rId16"/>
    <p:sldId id="284" r:id="rId17"/>
    <p:sldId id="294" r:id="rId18"/>
    <p:sldId id="286" r:id="rId19"/>
    <p:sldId id="295" r:id="rId20"/>
    <p:sldId id="296" r:id="rId21"/>
    <p:sldId id="298" r:id="rId22"/>
    <p:sldId id="299" r:id="rId23"/>
    <p:sldId id="273" r:id="rId24"/>
    <p:sldId id="270" r:id="rId25"/>
    <p:sldId id="265" r:id="rId26"/>
    <p:sldId id="274" r:id="rId27"/>
    <p:sldId id="267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2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barChart>
        <c:barDir val="col"/>
        <c:grouping val="clustered"/>
        <c:ser>
          <c:idx val="0"/>
          <c:order val="0"/>
          <c:tx>
            <c:strRef>
              <c:f>Sheet1!$A$3</c:f>
              <c:strCache>
                <c:ptCount val="1"/>
                <c:pt idx="0">
                  <c:v>1990-99</c:v>
                </c:pt>
              </c:strCache>
            </c:strRef>
          </c:tx>
          <c:cat>
            <c:strRef>
              <c:f>Sheet1!$B$2:$F$2</c:f>
              <c:strCache>
                <c:ptCount val="5"/>
                <c:pt idx="0">
                  <c:v>Prime</c:v>
                </c:pt>
                <c:pt idx="1">
                  <c:v>AAA</c:v>
                </c:pt>
                <c:pt idx="2">
                  <c:v>BBB</c:v>
                </c:pt>
                <c:pt idx="3">
                  <c:v>Fed Funds</c:v>
                </c:pt>
                <c:pt idx="4">
                  <c:v>ComPaper</c:v>
                </c:pt>
              </c:strCache>
            </c:strRef>
          </c:cat>
          <c:val>
            <c:numRef>
              <c:f>Sheet1!$B$3:$F$3</c:f>
              <c:numCache>
                <c:formatCode>General</c:formatCode>
                <c:ptCount val="5"/>
                <c:pt idx="0">
                  <c:v>8</c:v>
                </c:pt>
                <c:pt idx="1">
                  <c:v>7.7</c:v>
                </c:pt>
                <c:pt idx="2">
                  <c:v>8.5</c:v>
                </c:pt>
                <c:pt idx="3">
                  <c:v>5.0999999999999996</c:v>
                </c:pt>
                <c:pt idx="4">
                  <c:v>5.2</c:v>
                </c:pt>
              </c:numCache>
            </c:numRef>
          </c:val>
        </c:ser>
        <c:ser>
          <c:idx val="1"/>
          <c:order val="1"/>
          <c:tx>
            <c:strRef>
              <c:f>Sheet1!$A$4</c:f>
              <c:strCache>
                <c:ptCount val="1"/>
                <c:pt idx="0">
                  <c:v>2003-07:7</c:v>
                </c:pt>
              </c:strCache>
            </c:strRef>
          </c:tx>
          <c:cat>
            <c:strRef>
              <c:f>Sheet1!$B$2:$F$2</c:f>
              <c:strCache>
                <c:ptCount val="5"/>
                <c:pt idx="0">
                  <c:v>Prime</c:v>
                </c:pt>
                <c:pt idx="1">
                  <c:v>AAA</c:v>
                </c:pt>
                <c:pt idx="2">
                  <c:v>BBB</c:v>
                </c:pt>
                <c:pt idx="3">
                  <c:v>Fed Funds</c:v>
                </c:pt>
                <c:pt idx="4">
                  <c:v>ComPaper</c:v>
                </c:pt>
              </c:strCache>
            </c:strRef>
          </c:cat>
          <c:val>
            <c:numRef>
              <c:f>Sheet1!$B$4:$F$4</c:f>
              <c:numCache>
                <c:formatCode>General</c:formatCode>
                <c:ptCount val="5"/>
                <c:pt idx="0">
                  <c:v>6</c:v>
                </c:pt>
                <c:pt idx="1">
                  <c:v>5.6</c:v>
                </c:pt>
                <c:pt idx="2">
                  <c:v>6.4</c:v>
                </c:pt>
                <c:pt idx="3">
                  <c:v>3</c:v>
                </c:pt>
                <c:pt idx="4">
                  <c:v>3</c:v>
                </c:pt>
              </c:numCache>
            </c:numRef>
          </c:val>
        </c:ser>
        <c:axId val="53423104"/>
        <c:axId val="53502720"/>
      </c:barChart>
      <c:catAx>
        <c:axId val="53423104"/>
        <c:scaling>
          <c:orientation val="minMax"/>
        </c:scaling>
        <c:axPos val="b"/>
        <c:tickLblPos val="nextTo"/>
        <c:crossAx val="53502720"/>
        <c:crosses val="autoZero"/>
        <c:auto val="1"/>
        <c:lblAlgn val="ctr"/>
        <c:lblOffset val="100"/>
      </c:catAx>
      <c:valAx>
        <c:axId val="53502720"/>
        <c:scaling>
          <c:orientation val="minMax"/>
        </c:scaling>
        <c:axPos val="l"/>
        <c:majorGridlines/>
        <c:numFmt formatCode="General" sourceLinked="1"/>
        <c:tickLblPos val="nextTo"/>
        <c:crossAx val="53423104"/>
        <c:crosses val="autoZero"/>
        <c:crossBetween val="between"/>
      </c:valAx>
    </c:plotArea>
    <c:legend>
      <c:legendPos val="r"/>
      <c:layout/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barChart>
        <c:barDir val="col"/>
        <c:grouping val="clustered"/>
        <c:ser>
          <c:idx val="0"/>
          <c:order val="0"/>
          <c:cat>
            <c:strRef>
              <c:f>Sheet3!$D$2:$H$2</c:f>
              <c:strCache>
                <c:ptCount val="5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2004-09</c:v>
                </c:pt>
              </c:strCache>
            </c:strRef>
          </c:cat>
          <c:val>
            <c:numRef>
              <c:f>Sheet3!$D$3:$H$3</c:f>
              <c:numCache>
                <c:formatCode>"$"#,##0_);[Red]\("$"#,##0\)</c:formatCode>
                <c:ptCount val="5"/>
                <c:pt idx="0">
                  <c:v>157</c:v>
                </c:pt>
                <c:pt idx="1">
                  <c:v>257</c:v>
                </c:pt>
                <c:pt idx="2">
                  <c:v>520</c:v>
                </c:pt>
                <c:pt idx="3">
                  <c:v>481</c:v>
                </c:pt>
                <c:pt idx="4">
                  <c:v>1500</c:v>
                </c:pt>
              </c:numCache>
            </c:numRef>
          </c:val>
        </c:ser>
        <c:axId val="53518720"/>
        <c:axId val="53520256"/>
      </c:barChart>
      <c:catAx>
        <c:axId val="53518720"/>
        <c:scaling>
          <c:orientation val="minMax"/>
        </c:scaling>
        <c:axPos val="b"/>
        <c:tickLblPos val="nextTo"/>
        <c:crossAx val="53520256"/>
        <c:crosses val="autoZero"/>
        <c:auto val="1"/>
        <c:lblAlgn val="ctr"/>
        <c:lblOffset val="100"/>
      </c:catAx>
      <c:valAx>
        <c:axId val="53520256"/>
        <c:scaling>
          <c:orientation val="minMax"/>
        </c:scaling>
        <c:axPos val="l"/>
        <c:majorGridlines/>
        <c:numFmt formatCode="&quot;$&quot;#,##0_);[Red]\(&quot;$&quot;#,##0\)" sourceLinked="1"/>
        <c:tickLblPos val="nextTo"/>
        <c:crossAx val="53518720"/>
        <c:crosses val="autoZero"/>
        <c:crossBetween val="between"/>
      </c:valAx>
    </c:plotArea>
    <c:legend>
      <c:legendPos val="r"/>
    </c:legend>
    <c:plotVisOnly val="1"/>
  </c:chart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BE1F8-A2EF-472D-9929-349634BFCCA1}" type="datetimeFigureOut">
              <a:rPr lang="en-US" smtClean="0"/>
              <a:pPr/>
              <a:t>10/20/2009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8BFF1-E56F-4DFB-86B9-7D4CB59A204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BE1F8-A2EF-472D-9929-349634BFCCA1}" type="datetimeFigureOut">
              <a:rPr lang="en-US" smtClean="0"/>
              <a:pPr/>
              <a:t>10/20/2009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8BFF1-E56F-4DFB-86B9-7D4CB59A20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BE1F8-A2EF-472D-9929-349634BFCCA1}" type="datetimeFigureOut">
              <a:rPr lang="en-US" smtClean="0"/>
              <a:pPr/>
              <a:t>10/20/2009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8BFF1-E56F-4DFB-86B9-7D4CB59A20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BE1F8-A2EF-472D-9929-349634BFCCA1}" type="datetimeFigureOut">
              <a:rPr lang="en-US" smtClean="0"/>
              <a:pPr/>
              <a:t>10/20/2009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8BFF1-E56F-4DFB-86B9-7D4CB59A20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BE1F8-A2EF-472D-9929-349634BFCCA1}" type="datetimeFigureOut">
              <a:rPr lang="en-US" smtClean="0"/>
              <a:pPr/>
              <a:t>10/20/2009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3578BFF1-E56F-4DFB-86B9-7D4CB59A20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BE1F8-A2EF-472D-9929-349634BFCCA1}" type="datetimeFigureOut">
              <a:rPr lang="en-US" smtClean="0"/>
              <a:pPr/>
              <a:t>10/20/2009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8BFF1-E56F-4DFB-86B9-7D4CB59A20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BE1F8-A2EF-472D-9929-349634BFCCA1}" type="datetimeFigureOut">
              <a:rPr lang="en-US" smtClean="0"/>
              <a:pPr/>
              <a:t>10/20/2009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8BFF1-E56F-4DFB-86B9-7D4CB59A20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BE1F8-A2EF-472D-9929-349634BFCCA1}" type="datetimeFigureOut">
              <a:rPr lang="en-US" smtClean="0"/>
              <a:pPr/>
              <a:t>10/20/2009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8BFF1-E56F-4DFB-86B9-7D4CB59A20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BE1F8-A2EF-472D-9929-349634BFCCA1}" type="datetimeFigureOut">
              <a:rPr lang="en-US" smtClean="0"/>
              <a:pPr/>
              <a:t>10/20/2009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8BFF1-E56F-4DFB-86B9-7D4CB59A20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BE1F8-A2EF-472D-9929-349634BFCCA1}" type="datetimeFigureOut">
              <a:rPr lang="en-US" smtClean="0"/>
              <a:pPr/>
              <a:t>10/20/2009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8BFF1-E56F-4DFB-86B9-7D4CB59A20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BE1F8-A2EF-472D-9929-349634BFCCA1}" type="datetimeFigureOut">
              <a:rPr lang="en-US" smtClean="0"/>
              <a:pPr/>
              <a:t>10/20/2009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8BFF1-E56F-4DFB-86B9-7D4CB59A20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64BE1F8-A2EF-472D-9929-349634BFCCA1}" type="datetimeFigureOut">
              <a:rPr lang="en-US" smtClean="0"/>
              <a:pPr/>
              <a:t>10/20/2009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578BFF1-E56F-4DFB-86B9-7D4CB59A204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ec.gov/news/studies/2008/marktomarket123008.pdf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Excel_Worksheet2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Excel_Worksheet3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Excel_Worksheet4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Excel_Worksheet5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Excel_Worksheet1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smtClean="0"/>
              <a:t>Financial &amp; Economic Situation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Where We Have Been</a:t>
            </a:r>
          </a:p>
          <a:p>
            <a:r>
              <a:rPr lang="en-US" dirty="0" smtClean="0"/>
              <a:t>Where We Are</a:t>
            </a:r>
          </a:p>
          <a:p>
            <a:r>
              <a:rPr lang="en-US" dirty="0" smtClean="0"/>
              <a:t>Where We Are Going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>
            <a:normAutofit fontScale="90000"/>
          </a:bodyPr>
          <a:lstStyle/>
          <a:p>
            <a:r>
              <a:rPr smtClean="0"/>
              <a:t>Causes of Debt/GDP Expansion?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876800"/>
          </a:xfrm>
        </p:spPr>
        <p:txBody>
          <a:bodyPr>
            <a:normAutofit/>
          </a:bodyPr>
          <a:lstStyle/>
          <a:p>
            <a:r>
              <a:rPr lang="en-US" dirty="0" smtClean="0"/>
              <a:t>Cheap Credit </a:t>
            </a:r>
          </a:p>
          <a:p>
            <a:pPr lvl="1"/>
            <a:endParaRPr lang="en-US" dirty="0"/>
          </a:p>
        </p:txBody>
      </p:sp>
      <p:graphicFrame>
        <p:nvGraphicFramePr>
          <p:cNvPr id="4" name="Chart 3"/>
          <p:cNvGraphicFramePr/>
          <p:nvPr/>
        </p:nvGraphicFramePr>
        <p:xfrm>
          <a:off x="457200" y="1905000"/>
          <a:ext cx="77724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>
            <a:normAutofit fontScale="90000"/>
          </a:bodyPr>
          <a:lstStyle/>
          <a:p>
            <a:r>
              <a:rPr smtClean="0"/>
              <a:t/>
            </a:r>
            <a:br>
              <a:rPr smtClean="0"/>
            </a:br>
            <a:r>
              <a:rPr lang="en-US" dirty="0" smtClean="0"/>
              <a:t>Cheap Credit: Fed’s Role?</a:t>
            </a:r>
            <a:br>
              <a:rPr lang="en-US" dirty="0" smtClean="0"/>
            </a:br>
            <a:r>
              <a:rPr smtClean="0"/>
              <a:t>Monetary Aggregates </a:t>
            </a:r>
            <a:endParaRPr lang="en-US" dirty="0"/>
          </a:p>
        </p:txBody>
      </p:sp>
      <p:pic>
        <p:nvPicPr>
          <p:cNvPr id="2053" name="Picture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4800600" y="2057400"/>
            <a:ext cx="4038600" cy="381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2057400"/>
            <a:ext cx="4202570" cy="381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r>
              <a:rPr smtClean="0"/>
              <a:t>Inflation Rates From 1982</a:t>
            </a:r>
            <a:endParaRPr lang="en-US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3400" y="1371600"/>
            <a:ext cx="8001000" cy="510373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95400"/>
          </a:xfrm>
        </p:spPr>
        <p:txBody>
          <a:bodyPr>
            <a:normAutofit fontScale="90000"/>
          </a:bodyPr>
          <a:lstStyle/>
          <a:p>
            <a:r>
              <a:rPr sz="3600" smtClean="0"/>
              <a:t>Inflation Statistics: </a:t>
            </a:r>
            <a:br>
              <a:rPr sz="3600" smtClean="0"/>
            </a:br>
            <a:r>
              <a:rPr sz="3600" smtClean="0"/>
              <a:t>1982-2001, 1990-97, 1998-05, 2002-05</a:t>
            </a:r>
            <a:endParaRPr lang="en-US" sz="3600" dirty="0"/>
          </a:p>
        </p:txBody>
      </p:sp>
      <p:pic>
        <p:nvPicPr>
          <p:cNvPr id="7" name="Content Placeholder 6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724400" y="1676400"/>
            <a:ext cx="4114800" cy="24383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Content Placeholder 7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81000" y="4267200"/>
            <a:ext cx="4191000" cy="2362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1676400"/>
            <a:ext cx="4248839" cy="2438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24400" y="4267200"/>
            <a:ext cx="4114800" cy="2362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Cheap Credit: Public Sector Supply-Side</a:t>
            </a:r>
            <a:endParaRPr lang="en-US" sz="3200" dirty="0"/>
          </a:p>
        </p:txBody>
      </p:sp>
      <p:pic>
        <p:nvPicPr>
          <p:cNvPr id="491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38200" y="1679644"/>
            <a:ext cx="7391400" cy="472115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>
            <a:noAutofit/>
          </a:bodyPr>
          <a:lstStyle/>
          <a:p>
            <a:r>
              <a:rPr lang="en-US" sz="2800" dirty="0" smtClean="0"/>
              <a:t>Cheap Credit: </a:t>
            </a:r>
            <a:r>
              <a:rPr sz="2800" smtClean="0"/>
              <a:t>Expansion</a:t>
            </a:r>
            <a:r>
              <a:rPr lang="en-US" sz="2800" dirty="0" smtClean="0"/>
              <a:t>/Term Reduction in Markets (e.g. Commercial Paper)</a:t>
            </a:r>
            <a:endParaRPr lang="en-US" sz="2800" dirty="0"/>
          </a:p>
        </p:txBody>
      </p:sp>
      <p:pic>
        <p:nvPicPr>
          <p:cNvPr id="399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667455" y="1752600"/>
            <a:ext cx="7431867" cy="47244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>
            <a:normAutofit fontScale="90000"/>
          </a:bodyPr>
          <a:lstStyle/>
          <a:p>
            <a:r>
              <a:rPr smtClean="0"/>
              <a:t/>
            </a:r>
            <a:br>
              <a:rPr smtClean="0"/>
            </a:br>
            <a:r>
              <a:rPr lang="en-US" sz="3600" dirty="0" smtClean="0"/>
              <a:t>Cheap Credit: Increasing Leverage</a:t>
            </a:r>
            <a:endParaRPr lang="en-US" sz="3600" dirty="0"/>
          </a:p>
        </p:txBody>
      </p:sp>
      <p:pic>
        <p:nvPicPr>
          <p:cNvPr id="409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685800" y="1447800"/>
            <a:ext cx="7543800" cy="51816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pPr algn="l"/>
            <a:r>
              <a:rPr smtClean="0"/>
              <a:t>Cheap Credit</a:t>
            </a:r>
            <a:r>
              <a:rPr lang="en-US" dirty="0" smtClean="0"/>
              <a:t>: Innovations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876800"/>
          </a:xfrm>
        </p:spPr>
        <p:txBody>
          <a:bodyPr>
            <a:normAutofit/>
          </a:bodyPr>
          <a:lstStyle/>
          <a:p>
            <a:r>
              <a:rPr lang="en-US" dirty="0" smtClean="0"/>
              <a:t>Risk-Influencing Innovations</a:t>
            </a:r>
          </a:p>
          <a:p>
            <a:pPr lvl="1"/>
            <a:r>
              <a:rPr lang="en-US" dirty="0" smtClean="0"/>
              <a:t>Securitization, e.g. CDOs – risk pooling</a:t>
            </a:r>
          </a:p>
          <a:p>
            <a:pPr lvl="1"/>
            <a:r>
              <a:rPr lang="en-US" dirty="0" smtClean="0"/>
              <a:t>Derivatives (“Insurance”), e.g. CDS – risk transfer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Key Issues/Questions: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Aggregate Risk not influenced by pooling/transfer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Miscalculation of expected flows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Probability of Event </a:t>
            </a:r>
            <a:r>
              <a:rPr lang="en-US" dirty="0" smtClean="0">
                <a:solidFill>
                  <a:srgbClr val="FFFF00"/>
                </a:solidFill>
              </a:rPr>
              <a:t>x Size of Event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How big of an influence on credit growth/crisis?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Securitization &amp; Credit Growth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334000"/>
          </a:xfrm>
        </p:spPr>
        <p:txBody>
          <a:bodyPr>
            <a:normAutofit/>
          </a:bodyPr>
          <a:lstStyle/>
          <a:p>
            <a:r>
              <a:rPr lang="en-US" dirty="0" smtClean="0"/>
              <a:t>Global CDO New Issuance (in billions $)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sv-SE" dirty="0" smtClean="0">
              <a:solidFill>
                <a:srgbClr val="FFFF00"/>
              </a:solidFill>
            </a:endParaRPr>
          </a:p>
          <a:p>
            <a:endParaRPr lang="sv-SE" dirty="0" smtClean="0">
              <a:solidFill>
                <a:srgbClr val="FFFF00"/>
              </a:solidFill>
            </a:endParaRPr>
          </a:p>
          <a:p>
            <a:endParaRPr lang="sv-SE" dirty="0" smtClean="0">
              <a:solidFill>
                <a:srgbClr val="FFFF00"/>
              </a:solidFill>
            </a:endParaRPr>
          </a:p>
          <a:p>
            <a:endParaRPr lang="sv-SE" sz="2400" dirty="0" smtClean="0">
              <a:solidFill>
                <a:srgbClr val="FFFF00"/>
              </a:solidFill>
            </a:endParaRPr>
          </a:p>
          <a:p>
            <a:r>
              <a:rPr lang="sv-SE" sz="2400" dirty="0" smtClean="0">
                <a:solidFill>
                  <a:srgbClr val="FFFF00"/>
                </a:solidFill>
              </a:rPr>
              <a:t>U.S. Mortgage market increased by $7T from 2000-2008</a:t>
            </a:r>
          </a:p>
          <a:p>
            <a:r>
              <a:rPr lang="sv-SE" sz="2400" dirty="0" smtClean="0">
                <a:solidFill>
                  <a:srgbClr val="FFFF00"/>
                </a:solidFill>
              </a:rPr>
              <a:t>U.S. &amp; Euro Area Debt increased by $35T from 2000-2008</a:t>
            </a:r>
            <a:endParaRPr lang="en-US" sz="2400" dirty="0" smtClean="0">
              <a:solidFill>
                <a:srgbClr val="FFFF00"/>
              </a:solidFill>
            </a:endParaRPr>
          </a:p>
        </p:txBody>
      </p:sp>
      <p:graphicFrame>
        <p:nvGraphicFramePr>
          <p:cNvPr id="4" name="Chart 3"/>
          <p:cNvGraphicFramePr/>
          <p:nvPr/>
        </p:nvGraphicFramePr>
        <p:xfrm>
          <a:off x="2286000" y="20574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r>
              <a:rPr lang="en-US" dirty="0" smtClean="0"/>
              <a:t>Credit Market “Insurance”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8768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Reported Values of CDS Growth Enormous </a:t>
            </a:r>
          </a:p>
          <a:p>
            <a:pPr lvl="2"/>
            <a:r>
              <a:rPr lang="en-US" dirty="0" smtClean="0"/>
              <a:t>“Notional Values” = $2T (2003), $34T (2007), $60T (2008)</a:t>
            </a:r>
          </a:p>
          <a:p>
            <a:r>
              <a:rPr lang="en-US" dirty="0" smtClean="0"/>
              <a:t>Key Questions:</a:t>
            </a:r>
          </a:p>
          <a:p>
            <a:pPr lvl="1"/>
            <a:r>
              <a:rPr lang="en-US" dirty="0" smtClean="0"/>
              <a:t>What are the real notional values after “netting”?</a:t>
            </a:r>
          </a:p>
          <a:p>
            <a:pPr lvl="1"/>
            <a:r>
              <a:rPr lang="en-US" dirty="0" smtClean="0"/>
              <a:t>What are the cash flow implications of these values?</a:t>
            </a:r>
          </a:p>
          <a:p>
            <a:pPr lvl="2"/>
            <a:r>
              <a:rPr lang="en-US" dirty="0" smtClean="0"/>
              <a:t>Actual v. reported notional values &amp; cash flow implications example:</a:t>
            </a:r>
          </a:p>
          <a:p>
            <a:pPr lvl="4"/>
            <a:r>
              <a:rPr lang="en-US" dirty="0" smtClean="0"/>
              <a:t>Lehman Failure: estimated $400B in CDS protection</a:t>
            </a:r>
          </a:p>
          <a:p>
            <a:pPr lvl="4"/>
            <a:r>
              <a:rPr lang="en-US" dirty="0" smtClean="0"/>
              <a:t>Bond “Recovery Rate” only 8% -- implied CDS liability = $380B </a:t>
            </a:r>
          </a:p>
          <a:p>
            <a:pPr lvl="4"/>
            <a:r>
              <a:rPr lang="en-US" dirty="0" err="1" smtClean="0"/>
              <a:t>Roubini’s</a:t>
            </a:r>
            <a:r>
              <a:rPr lang="en-US" dirty="0" smtClean="0"/>
              <a:t> Group (RGE) Estimates Cash Flow impact of $270B after netting</a:t>
            </a:r>
          </a:p>
          <a:p>
            <a:pPr lvl="4"/>
            <a:r>
              <a:rPr lang="en-US" dirty="0" smtClean="0"/>
              <a:t>October 21, 2008:  $6B in actual cash settlements (1.5%)</a:t>
            </a:r>
          </a:p>
          <a:p>
            <a:pPr lvl="4"/>
            <a:r>
              <a:rPr lang="en-US" dirty="0" smtClean="0"/>
              <a:t>Note:  Expected value of “protection” in Lehman Model = 2% of notional value</a:t>
            </a:r>
          </a:p>
          <a:p>
            <a:pPr lvl="5"/>
            <a:endParaRPr lang="en-US" dirty="0" smtClean="0"/>
          </a:p>
          <a:p>
            <a:r>
              <a:rPr lang="en-US" dirty="0" smtClean="0"/>
              <a:t>In the end, not clear that the cash flow implications of these innovations have been that great </a:t>
            </a:r>
          </a:p>
          <a:p>
            <a:pPr lvl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2" grpId="1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>
            <a:normAutofit/>
          </a:bodyPr>
          <a:lstStyle/>
          <a:p>
            <a:r>
              <a:rPr smtClean="0"/>
              <a:t>Key Questions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054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How did the current econ/financial situation arise?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What are causes and what are effects?</a:t>
            </a:r>
          </a:p>
          <a:p>
            <a:pPr lvl="2"/>
            <a:r>
              <a:rPr lang="en-US" dirty="0" smtClean="0">
                <a:solidFill>
                  <a:srgbClr val="FFFF00"/>
                </a:solidFill>
              </a:rPr>
              <a:t>What are the unfolding of events v. root causes?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What are the roles of the public sector and private sector?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What impact of financial innovation, MTM accounting, foreign investment, …?</a:t>
            </a:r>
          </a:p>
          <a:p>
            <a:r>
              <a:rPr lang="en-US" dirty="0" smtClean="0"/>
              <a:t>How does the current financial/econ situation stack up against past episodes?  </a:t>
            </a:r>
          </a:p>
          <a:p>
            <a:r>
              <a:rPr lang="en-US" dirty="0" smtClean="0"/>
              <a:t>What indications of where we may be headed are given by past episodes?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 smtClean="0"/>
              <a:t>Foreign Capital &amp; U.S. Debt</a:t>
            </a:r>
            <a:endParaRPr lang="en-US" dirty="0"/>
          </a:p>
        </p:txBody>
      </p:sp>
      <p:pic>
        <p:nvPicPr>
          <p:cNvPr id="552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3400" y="1371601"/>
            <a:ext cx="8001000" cy="5334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/>
          <a:lstStyle/>
          <a:p>
            <a:r>
              <a:rPr lang="en-US" dirty="0" smtClean="0"/>
              <a:t>Role of Foreign Capital?</a:t>
            </a:r>
            <a:endParaRPr lang="en-US" dirty="0"/>
          </a:p>
        </p:txBody>
      </p:sp>
      <p:pic>
        <p:nvPicPr>
          <p:cNvPr id="5734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38200" y="1524001"/>
            <a:ext cx="7315200" cy="495926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Role of Marked-to-Market Accounting?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242560"/>
          </a:xfrm>
        </p:spPr>
        <p:txBody>
          <a:bodyPr>
            <a:normAutofit/>
          </a:bodyPr>
          <a:lstStyle/>
          <a:p>
            <a:r>
              <a:rPr lang="en-US" dirty="0" smtClean="0"/>
              <a:t>How big of an effect is possible from MTM pricing of banks?</a:t>
            </a:r>
          </a:p>
          <a:p>
            <a:r>
              <a:rPr lang="en-US" dirty="0" smtClean="0"/>
              <a:t>See SEC Dec. 2008 Study </a:t>
            </a:r>
            <a:r>
              <a:rPr lang="en-US" sz="1800" dirty="0" smtClean="0">
                <a:hlinkClick r:id="rId2"/>
              </a:rPr>
              <a:t>www.sec.gov/news/studies/2008/marktomarket123008.pdf</a:t>
            </a:r>
            <a:endParaRPr lang="en-US" sz="1800" dirty="0" smtClean="0"/>
          </a:p>
          <a:p>
            <a:pPr lvl="1"/>
            <a:r>
              <a:rPr lang="en-US" dirty="0" smtClean="0"/>
              <a:t>31% of bank assets MTM</a:t>
            </a:r>
          </a:p>
          <a:p>
            <a:pPr lvl="2"/>
            <a:r>
              <a:rPr lang="en-US" dirty="0" smtClean="0"/>
              <a:t>22% of these impact income statement</a:t>
            </a:r>
          </a:p>
          <a:p>
            <a:pPr lvl="2"/>
            <a:r>
              <a:rPr lang="en-US" dirty="0" smtClean="0"/>
              <a:t>Part of this amount in Treasuries</a:t>
            </a:r>
          </a:p>
          <a:p>
            <a:r>
              <a:rPr lang="en-US" dirty="0" smtClean="0"/>
              <a:t>Differences in MTM and “amortized cost”</a:t>
            </a:r>
          </a:p>
          <a:p>
            <a:pPr lvl="1"/>
            <a:r>
              <a:rPr lang="en-US" dirty="0" smtClean="0"/>
              <a:t>If 20% difference, then 4.4% impact on income</a:t>
            </a:r>
          </a:p>
          <a:p>
            <a:pPr lvl="1"/>
            <a:r>
              <a:rPr lang="en-US" dirty="0" smtClean="0"/>
              <a:t>Currently, using “amortized cost” method </a:t>
            </a:r>
          </a:p>
          <a:p>
            <a:pPr lvl="2"/>
            <a:r>
              <a:rPr lang="en-US" dirty="0" err="1" smtClean="0"/>
              <a:t>Citi</a:t>
            </a:r>
            <a:r>
              <a:rPr lang="en-US" dirty="0" smtClean="0"/>
              <a:t> assets increase by </a:t>
            </a:r>
            <a:r>
              <a:rPr lang="en-US" dirty="0" err="1" smtClean="0"/>
              <a:t>apx</a:t>
            </a:r>
            <a:r>
              <a:rPr lang="en-US" dirty="0" smtClean="0"/>
              <a:t>. $3B (out of $1.2T) </a:t>
            </a:r>
          </a:p>
          <a:p>
            <a:pPr lvl="2"/>
            <a:r>
              <a:rPr lang="en-US" dirty="0" err="1" smtClean="0"/>
              <a:t>BoA</a:t>
            </a:r>
            <a:r>
              <a:rPr lang="en-US" dirty="0" smtClean="0"/>
              <a:t> assets increase by </a:t>
            </a:r>
            <a:r>
              <a:rPr lang="en-US" dirty="0" err="1" smtClean="0"/>
              <a:t>apx</a:t>
            </a:r>
            <a:r>
              <a:rPr lang="en-US" dirty="0" smtClean="0"/>
              <a:t>. $9B (out of $1.4T)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>
            <a:normAutofit fontScale="90000"/>
          </a:bodyPr>
          <a:lstStyle/>
          <a:p>
            <a:r>
              <a:rPr sz="3200" smtClean="0"/>
              <a:t>Where Are We</a:t>
            </a:r>
            <a:r>
              <a:rPr lang="en-US" sz="3200" dirty="0" smtClean="0"/>
              <a:t> Now</a:t>
            </a:r>
            <a:r>
              <a:rPr sz="3200" smtClean="0"/>
              <a:t>?</a:t>
            </a:r>
            <a:br>
              <a:rPr sz="3200" smtClean="0"/>
            </a:br>
            <a:r>
              <a:rPr sz="3200" smtClean="0"/>
              <a:t>U.S. Stock Crashes Since 1907</a:t>
            </a:r>
            <a:endParaRPr lang="en-US" sz="32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12292" name="Object 4"/>
          <p:cNvGraphicFramePr>
            <a:graphicFrameLocks noChangeAspect="1"/>
          </p:cNvGraphicFramePr>
          <p:nvPr/>
        </p:nvGraphicFramePr>
        <p:xfrm>
          <a:off x="1752600" y="1143000"/>
          <a:ext cx="5715000" cy="5562600"/>
        </p:xfrm>
        <a:graphic>
          <a:graphicData uri="http://schemas.openxmlformats.org/presentationml/2006/ole">
            <p:oleObj spid="_x0000_s12292" name="Worksheet" r:id="rId3" imgW="3963924" imgH="3247529" progId="Excel.Shee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>
            <a:normAutofit fontScale="90000"/>
          </a:bodyPr>
          <a:lstStyle/>
          <a:p>
            <a:r>
              <a:rPr smtClean="0"/>
              <a:t>Stock Crash Similarities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smtClean="0"/>
              <a:t>(16 months in)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8195" name="Object 3"/>
          <p:cNvGraphicFramePr>
            <a:graphicFrameLocks noChangeAspect="1"/>
          </p:cNvGraphicFramePr>
          <p:nvPr/>
        </p:nvGraphicFramePr>
        <p:xfrm>
          <a:off x="381000" y="1295400"/>
          <a:ext cx="8534400" cy="5410200"/>
        </p:xfrm>
        <a:graphic>
          <a:graphicData uri="http://schemas.openxmlformats.org/presentationml/2006/ole">
            <p:oleObj spid="_x0000_s8195" name="Worksheet" r:id="rId3" imgW="6565519" imgH="2086307" progId="Excel.Shee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r>
              <a:rPr smtClean="0"/>
              <a:t>How Much Like the 1930s?</a:t>
            </a:r>
            <a:endParaRPr lang="en-US" dirty="0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278577"/>
            <a:ext cx="7924800" cy="496982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914400"/>
          </a:xfrm>
        </p:spPr>
        <p:txBody>
          <a:bodyPr>
            <a:normAutofit fontScale="90000"/>
          </a:bodyPr>
          <a:lstStyle/>
          <a:p>
            <a:r>
              <a:rPr smtClean="0"/>
              <a:t>Stock Crashes </a:t>
            </a:r>
            <a:r>
              <a:rPr lang="en-US" dirty="0" smtClean="0"/>
              <a:t> &amp; Real Effects</a:t>
            </a:r>
            <a:r>
              <a:rPr smtClean="0"/>
              <a:t/>
            </a:r>
            <a:br>
              <a:rPr smtClean="0"/>
            </a:b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13315" name="Object 3"/>
          <p:cNvGraphicFramePr>
            <a:graphicFrameLocks noChangeAspect="1"/>
          </p:cNvGraphicFramePr>
          <p:nvPr/>
        </p:nvGraphicFramePr>
        <p:xfrm>
          <a:off x="415925" y="1219200"/>
          <a:ext cx="8312150" cy="5029200"/>
        </p:xfrm>
        <a:graphic>
          <a:graphicData uri="http://schemas.openxmlformats.org/presentationml/2006/ole">
            <p:oleObj spid="_x0000_s13315" name="Worksheet" r:id="rId3" imgW="8311790" imgH="3616337" progId="Excel.Shee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66800"/>
          </a:xfrm>
        </p:spPr>
        <p:txBody>
          <a:bodyPr>
            <a:normAutofit/>
          </a:bodyPr>
          <a:lstStyle/>
          <a:p>
            <a:r>
              <a:rPr sz="3200" smtClean="0"/>
              <a:t>GDP What Ifs (From 2007 peak of $11.5T GDP (in 2000$) and U of 4.7%</a:t>
            </a:r>
            <a:endParaRPr lang="en-US" sz="3200" dirty="0"/>
          </a:p>
        </p:txBody>
      </p:sp>
      <p:graphicFrame>
        <p:nvGraphicFramePr>
          <p:cNvPr id="5126" name="Object 6"/>
          <p:cNvGraphicFramePr>
            <a:graphicFrameLocks noChangeAspect="1"/>
          </p:cNvGraphicFramePr>
          <p:nvPr/>
        </p:nvGraphicFramePr>
        <p:xfrm>
          <a:off x="457200" y="1676400"/>
          <a:ext cx="8305800" cy="4648200"/>
        </p:xfrm>
        <a:graphic>
          <a:graphicData uri="http://schemas.openxmlformats.org/presentationml/2006/ole">
            <p:oleObj spid="_x0000_s5126" name="Worksheet" r:id="rId3" imgW="5291349" imgH="1164467" progId="Excel.Shee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6836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Financial/Econ Crisis in a Picture</a:t>
            </a:r>
            <a:endParaRPr lang="en-US" sz="3200" dirty="0"/>
          </a:p>
        </p:txBody>
      </p:sp>
      <p:pic>
        <p:nvPicPr>
          <p:cNvPr id="460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066800"/>
            <a:ext cx="8229599" cy="56388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r>
              <a:rPr smtClean="0"/>
              <a:t>U.S. Debt Growth</a:t>
            </a:r>
            <a:endParaRPr lang="en-US" dirty="0"/>
          </a:p>
        </p:txBody>
      </p:sp>
      <p:pic>
        <p:nvPicPr>
          <p:cNvPr id="542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14401" y="1490975"/>
            <a:ext cx="7102866" cy="475742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838200"/>
          </a:xfrm>
        </p:spPr>
        <p:txBody>
          <a:bodyPr/>
          <a:lstStyle/>
          <a:p>
            <a:r>
              <a:rPr lang="en-US" dirty="0" smtClean="0"/>
              <a:t>European Data</a:t>
            </a:r>
            <a:endParaRPr lang="en-US" dirty="0"/>
          </a:p>
        </p:txBody>
      </p:sp>
      <p:pic>
        <p:nvPicPr>
          <p:cNvPr id="563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14400" y="1635437"/>
            <a:ext cx="7391399" cy="468916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>
            <a:normAutofit/>
          </a:bodyPr>
          <a:lstStyle/>
          <a:p>
            <a:r>
              <a:rPr sz="3200" smtClean="0"/>
              <a:t>Debt Growth</a:t>
            </a:r>
            <a:r>
              <a:rPr lang="en-US" sz="3200" dirty="0" smtClean="0"/>
              <a:t> by Sector</a:t>
            </a:r>
            <a:endParaRPr lang="en-US" sz="3200" dirty="0"/>
          </a:p>
        </p:txBody>
      </p:sp>
      <p:pic>
        <p:nvPicPr>
          <p:cNvPr id="512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90600" y="1143000"/>
            <a:ext cx="7086600" cy="54102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>
            <a:normAutofit/>
          </a:bodyPr>
          <a:lstStyle/>
          <a:p>
            <a:r>
              <a:rPr sz="3200" smtClean="0"/>
              <a:t>Magnitude of Recent Debt Growth?</a:t>
            </a:r>
            <a:endParaRPr lang="en-US" sz="3200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14400" y="1295400"/>
            <a:ext cx="7086600" cy="52578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>
            <a:normAutofit fontScale="90000"/>
          </a:bodyPr>
          <a:lstStyle/>
          <a:p>
            <a:r>
              <a:rPr smtClean="0"/>
              <a:t>Income &amp; Debt Constraints 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05400"/>
          </a:xfrm>
        </p:spPr>
        <p:txBody>
          <a:bodyPr>
            <a:normAutofit fontScale="92500" lnSpcReduction="20000"/>
          </a:bodyPr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>
                <a:latin typeface="Times New Roman"/>
                <a:ea typeface="Times New Roman"/>
              </a:rPr>
              <a:t>Infinite Horizon Economy Budget Constraint:  </a:t>
            </a: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smtClean="0">
                <a:latin typeface="Times New Roman"/>
                <a:ea typeface="Times New Roman"/>
              </a:rPr>
              <a:t>        </a:t>
            </a: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800" dirty="0" smtClean="0">
              <a:latin typeface="Times New Roman"/>
              <a:ea typeface="Times New Roman"/>
            </a:endParaRP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smtClean="0">
                <a:latin typeface="Times New Roman"/>
                <a:ea typeface="Times New Roman"/>
              </a:rPr>
              <a:t>        Income  +  Debt      = Debt Service + Consumption</a:t>
            </a:r>
          </a:p>
          <a:p>
            <a:pPr>
              <a:buNone/>
            </a:pPr>
            <a:r>
              <a:rPr lang="en-US" sz="2800" dirty="0" smtClean="0">
                <a:latin typeface="Times New Roman"/>
                <a:ea typeface="Times New Roman"/>
              </a:rPr>
              <a:t>	 </a:t>
            </a:r>
          </a:p>
          <a:p>
            <a:r>
              <a:rPr lang="en-US" sz="2800" dirty="0" smtClean="0">
                <a:latin typeface="Times New Roman"/>
              </a:rPr>
              <a:t>No </a:t>
            </a:r>
            <a:r>
              <a:rPr lang="en-US" sz="2800" dirty="0" err="1" smtClean="0">
                <a:latin typeface="Times New Roman"/>
              </a:rPr>
              <a:t>Ponzi</a:t>
            </a:r>
            <a:r>
              <a:rPr lang="en-US" sz="2800" dirty="0" smtClean="0">
                <a:latin typeface="Times New Roman"/>
              </a:rPr>
              <a:t> Scheme (</a:t>
            </a:r>
            <a:r>
              <a:rPr lang="en-US" sz="2800" dirty="0" err="1" smtClean="0">
                <a:latin typeface="Times New Roman"/>
              </a:rPr>
              <a:t>Transversality</a:t>
            </a:r>
            <a:r>
              <a:rPr lang="en-US" sz="2800" dirty="0" smtClean="0">
                <a:latin typeface="Times New Roman"/>
              </a:rPr>
              <a:t>) Constraint:</a:t>
            </a:r>
          </a:p>
          <a:p>
            <a:pPr>
              <a:buNone/>
            </a:pPr>
            <a:endParaRPr lang="en-US" sz="2800" dirty="0" smtClean="0">
              <a:latin typeface="Times New Roman"/>
            </a:endParaRPr>
          </a:p>
          <a:p>
            <a:pPr>
              <a:buNone/>
            </a:pPr>
            <a:endParaRPr lang="en-US" sz="2800" dirty="0" smtClean="0">
              <a:latin typeface="Times New Roman"/>
            </a:endParaRPr>
          </a:p>
          <a:p>
            <a:pPr>
              <a:buNone/>
            </a:pPr>
            <a:endParaRPr lang="en-US" sz="2800" dirty="0" smtClean="0">
              <a:latin typeface="Times New Roman"/>
            </a:endParaRPr>
          </a:p>
          <a:p>
            <a:r>
              <a:rPr lang="en-US" sz="2800" dirty="0" smtClean="0">
                <a:latin typeface="Times New Roman"/>
              </a:rPr>
              <a:t>PV of debt converges to zero</a:t>
            </a:r>
          </a:p>
          <a:p>
            <a:r>
              <a:rPr lang="en-US" sz="2800" dirty="0" smtClean="0">
                <a:solidFill>
                  <a:srgbClr val="FFFF00"/>
                </a:solidFill>
                <a:latin typeface="Times New Roman"/>
              </a:rPr>
              <a:t>Income (not debt) funds consumption over long run</a:t>
            </a:r>
          </a:p>
          <a:p>
            <a:pPr>
              <a:buNone/>
            </a:pPr>
            <a:endParaRPr lang="en-US" sz="2800" dirty="0" smtClean="0">
              <a:solidFill>
                <a:srgbClr val="FFFF00"/>
              </a:solidFill>
              <a:latin typeface="Times New Roman"/>
            </a:endParaRPr>
          </a:p>
        </p:txBody>
      </p:sp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5841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66800" y="1676400"/>
            <a:ext cx="6629400" cy="685800"/>
          </a:xfrm>
          <a:prstGeom prst="rect">
            <a:avLst/>
          </a:prstGeom>
          <a:solidFill>
            <a:schemeClr val="accent1"/>
          </a:solidFill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09800" y="4038600"/>
            <a:ext cx="3962400" cy="762000"/>
          </a:xfrm>
          <a:prstGeom prst="rect">
            <a:avLst/>
          </a:prstGeom>
          <a:solidFill>
            <a:schemeClr val="accent1"/>
          </a:solidFill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>
            <a:noAutofit/>
          </a:bodyPr>
          <a:lstStyle/>
          <a:p>
            <a:r>
              <a:rPr sz="2800" smtClean="0">
                <a:solidFill>
                  <a:srgbClr val="FFC000"/>
                </a:solidFill>
              </a:rPr>
              <a:t>How Much is Too Much?</a:t>
            </a:r>
            <a:br>
              <a:rPr sz="2800" smtClean="0">
                <a:solidFill>
                  <a:srgbClr val="FFC000"/>
                </a:solidFill>
              </a:rPr>
            </a:br>
            <a:r>
              <a:rPr sz="2800" smtClean="0">
                <a:solidFill>
                  <a:srgbClr val="FFC000"/>
                </a:solidFill>
              </a:rPr>
              <a:t>Debt-Income Ratios in Simulations</a:t>
            </a:r>
            <a:endParaRPr lang="en-US" sz="2800" dirty="0">
              <a:solidFill>
                <a:srgbClr val="FFC00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10245" name="Object 5"/>
          <p:cNvGraphicFramePr>
            <a:graphicFrameLocks noChangeAspect="1"/>
          </p:cNvGraphicFramePr>
          <p:nvPr/>
        </p:nvGraphicFramePr>
        <p:xfrm>
          <a:off x="685800" y="1295400"/>
          <a:ext cx="7620000" cy="4953000"/>
        </p:xfrm>
        <a:graphic>
          <a:graphicData uri="http://schemas.openxmlformats.org/presentationml/2006/ole">
            <p:oleObj spid="_x0000_s10245" name="Worksheet" r:id="rId3" imgW="5505450" imgH="2933700" progId="Excel.Shee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2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12012</TotalTime>
  <Words>565</Words>
  <Application>Microsoft Office PowerPoint</Application>
  <PresentationFormat>On-screen Show (4:3)</PresentationFormat>
  <Paragraphs>89</Paragraphs>
  <Slides>27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9" baseType="lpstr">
      <vt:lpstr>Apex</vt:lpstr>
      <vt:lpstr>Worksheet</vt:lpstr>
      <vt:lpstr>Financial &amp; Economic Situation</vt:lpstr>
      <vt:lpstr>Key Questions</vt:lpstr>
      <vt:lpstr>Financial/Econ Crisis in a Picture</vt:lpstr>
      <vt:lpstr>U.S. Debt Growth</vt:lpstr>
      <vt:lpstr>European Data</vt:lpstr>
      <vt:lpstr>Debt Growth by Sector</vt:lpstr>
      <vt:lpstr>Magnitude of Recent Debt Growth?</vt:lpstr>
      <vt:lpstr>Income &amp; Debt Constraints </vt:lpstr>
      <vt:lpstr>How Much is Too Much? Debt-Income Ratios in Simulations</vt:lpstr>
      <vt:lpstr>Causes of Debt/GDP Expansion?</vt:lpstr>
      <vt:lpstr> Cheap Credit: Fed’s Role? Monetary Aggregates </vt:lpstr>
      <vt:lpstr>Inflation Rates From 1982</vt:lpstr>
      <vt:lpstr>Inflation Statistics:  1982-2001, 1990-97, 1998-05, 2002-05</vt:lpstr>
      <vt:lpstr>Cheap Credit: Public Sector Supply-Side</vt:lpstr>
      <vt:lpstr>Cheap Credit: Expansion/Term Reduction in Markets (e.g. Commercial Paper)</vt:lpstr>
      <vt:lpstr> Cheap Credit: Increasing Leverage</vt:lpstr>
      <vt:lpstr>Cheap Credit: Innovations</vt:lpstr>
      <vt:lpstr>Securitization &amp; Credit Growth</vt:lpstr>
      <vt:lpstr>Credit Market “Insurance”</vt:lpstr>
      <vt:lpstr>Foreign Capital &amp; U.S. Debt</vt:lpstr>
      <vt:lpstr>Role of Foreign Capital?</vt:lpstr>
      <vt:lpstr>Role of Marked-to-Market Accounting?</vt:lpstr>
      <vt:lpstr>Where Are We Now? U.S. Stock Crashes Since 1907</vt:lpstr>
      <vt:lpstr>Stock Crash Similarities  (16 months in)</vt:lpstr>
      <vt:lpstr>How Much Like the 1930s?</vt:lpstr>
      <vt:lpstr>Stock Crashes  &amp; Real Effects </vt:lpstr>
      <vt:lpstr>GDP What Ifs (From 2007 peak of $11.5T GDP (in 2000$) and U of 4.7%</vt:lpstr>
    </vt:vector>
  </TitlesOfParts>
  <Company>Western Kentucky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Brian Goff</dc:creator>
  <cp:lastModifiedBy>Network and Computing Support</cp:lastModifiedBy>
  <cp:revision>408</cp:revision>
  <dcterms:created xsi:type="dcterms:W3CDTF">2009-02-27T20:59:47Z</dcterms:created>
  <dcterms:modified xsi:type="dcterms:W3CDTF">2009-10-20T12:36:31Z</dcterms:modified>
</cp:coreProperties>
</file>